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96" r:id="rId2"/>
    <p:sldId id="4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480" r:id="rId11"/>
    <p:sldId id="483" r:id="rId12"/>
    <p:sldId id="485" r:id="rId13"/>
    <p:sldId id="486" r:id="rId14"/>
    <p:sldId id="487" r:id="rId15"/>
    <p:sldId id="488" r:id="rId16"/>
    <p:sldId id="489" r:id="rId17"/>
    <p:sldId id="490" r:id="rId18"/>
    <p:sldId id="493" r:id="rId19"/>
    <p:sldId id="495" r:id="rId20"/>
    <p:sldId id="491" r:id="rId21"/>
    <p:sldId id="496" r:id="rId22"/>
    <p:sldId id="497" r:id="rId23"/>
    <p:sldId id="494" r:id="rId24"/>
    <p:sldId id="4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8AAE22-7D74-D9A9-684F-86909C3A96A9}" name="Christine Goyer" initials="CG" userId="S::goyer@unhcr.org::a79e12c8-dfca-426a-b25b-5d1991fc78ba" providerId="AD"/>
  <p188:author id="{6B36BF6D-691E-6E6A-5A26-E129D1B56739}" name="Amadeusz Marzec" initials="AM" userId="S::marzec@unhcr.org::44fd5c26-86da-453c-9290-5fca7da9a8bd" providerId="AD"/>
  <p188:author id="{F21E8991-E60F-DBA7-2CE0-EC258114CE91}" name="Ilia Markowski" initials="IM" userId="S::markowsk@unhcr.org::cc09149e-5f2b-450a-8ecb-aaea91170c66" providerId="AD"/>
  <p188:author id="{B2C9F2FE-FA57-0E5C-288C-0738EAFA5564}" name="Edyta Reczkowska" initials="ER" userId="S::reczkows@unhcr.org::1246327a-67d3-4e77-9ff6-ce020ecce07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70" autoAdjust="0"/>
    <p:restoredTop sz="94660"/>
  </p:normalViewPr>
  <p:slideViewPr>
    <p:cSldViewPr snapToGrid="0">
      <p:cViewPr varScale="1">
        <p:scale>
          <a:sx n="81" d="100"/>
          <a:sy n="81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3429999848611243"/>
          <c:y val="0.1102157343010549"/>
          <c:w val="0.46196723761212605"/>
          <c:h val="0.862795434623840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Brak znajomości lokalnego języka</c:v>
                </c:pt>
                <c:pt idx="1">
                  <c:v>Brak godnych możliwości zatrudnienia</c:v>
                </c:pt>
                <c:pt idx="2">
                  <c:v>Brak możliwości zatrudnienia dostosowanych do moich umiejętności</c:v>
                </c:pt>
                <c:pt idx="3">
                  <c:v>Brak wykształcenia / uznania umiejętności</c:v>
                </c:pt>
                <c:pt idx="4">
                  <c:v>Brak możliwości zatrudnienia dla osoby w moim wieku</c:v>
                </c:pt>
                <c:pt idx="5">
                  <c:v>Brak dostępu do usług opieki nad dziećmi</c:v>
                </c:pt>
                <c:pt idx="6">
                  <c:v>Brak informacji na temat dostępu do rynku pracy</c:v>
                </c:pt>
                <c:pt idx="7">
                  <c:v>Konieczność opieki nad innymi członkami gospodarstwa domowego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0.34495861039489756</c:v>
                </c:pt>
                <c:pt idx="1">
                  <c:v>0.20966209797801605</c:v>
                </c:pt>
                <c:pt idx="2">
                  <c:v>0.15551635228660604</c:v>
                </c:pt>
                <c:pt idx="3">
                  <c:v>8.3457728321346181E-2</c:v>
                </c:pt>
                <c:pt idx="4">
                  <c:v>7.4636992807707969E-2</c:v>
                </c:pt>
                <c:pt idx="5">
                  <c:v>6.1473741348894023E-2</c:v>
                </c:pt>
                <c:pt idx="6">
                  <c:v>4.4239381191477814E-2</c:v>
                </c:pt>
                <c:pt idx="7">
                  <c:v>3.8946939883294882E-2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25-47C3-8ECE-70A0B59169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51207840"/>
        <c:axId val="951208920"/>
      </c:barChart>
      <c:catAx>
        <c:axId val="9512078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951208920"/>
        <c:crosses val="autoZero"/>
        <c:auto val="1"/>
        <c:lblAlgn val="ctr"/>
        <c:lblOffset val="100"/>
        <c:noMultiLvlLbl val="0"/>
      </c:catAx>
      <c:valAx>
        <c:axId val="951208920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95120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01332630993778"/>
          <c:y val="9.9493403774641262E-2"/>
          <c:w val="0.6898586120500475"/>
          <c:h val="0.68642296816917647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3E-4648-98BE-FF99D08E505E}"/>
              </c:ext>
            </c:extLst>
          </c:dPt>
          <c:dPt>
            <c:idx val="1"/>
            <c:bubble3D val="0"/>
            <c:spPr>
              <a:solidFill>
                <a:schemeClr val="accent3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53E-4648-98BE-FF99D08E50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DA-408F-97BC-3E4AD8B575F9}"/>
              </c:ext>
            </c:extLst>
          </c:dPt>
          <c:dPt>
            <c:idx val="3"/>
            <c:bubble3D val="0"/>
            <c:spPr>
              <a:solidFill>
                <a:schemeClr val="accent3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3E-4648-98BE-FF99D08E505E}"/>
              </c:ext>
            </c:extLst>
          </c:dPt>
          <c:dPt>
            <c:idx val="4"/>
            <c:bubble3D val="0"/>
            <c:spPr>
              <a:solidFill>
                <a:schemeClr val="accent3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53E-4648-98BE-FF99D08E505E}"/>
              </c:ext>
            </c:extLst>
          </c:dPt>
          <c:dLbls>
            <c:dLbl>
              <c:idx val="0"/>
              <c:layout>
                <c:manualLayout>
                  <c:x val="-2.7660694188788096E-3"/>
                  <c:y val="3.36959864306077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3E-4648-98BE-FF99D08E505E}"/>
                </c:ext>
              </c:extLst>
            </c:dLbl>
            <c:dLbl>
              <c:idx val="1"/>
              <c:layout>
                <c:manualLayout>
                  <c:x val="-1.1176528900559993E-4"/>
                  <c:y val="3.22663397038100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3E-4648-98BE-FF99D08E505E}"/>
                </c:ext>
              </c:extLst>
            </c:dLbl>
            <c:dLbl>
              <c:idx val="3"/>
              <c:layout>
                <c:manualLayout>
                  <c:x val="-3.0038900027858497E-2"/>
                  <c:y val="-2.13231104141547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3E-4648-98BE-FF99D08E505E}"/>
                </c:ext>
              </c:extLst>
            </c:dLbl>
            <c:dLbl>
              <c:idx val="4"/>
              <c:layout>
                <c:manualLayout>
                  <c:x val="-1.0189349837017053E-2"/>
                  <c:y val="0.106428773534732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14109444458484"/>
                      <c:h val="0.178846473373282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53E-4648-98BE-FF99D08E50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DS nr 8, Sopot</c:v>
                </c:pt>
                <c:pt idx="1">
                  <c:v>DS. nr 9, Sopot</c:v>
                </c:pt>
                <c:pt idx="2">
                  <c:v>Hostel Elewator, Gdańsk</c:v>
                </c:pt>
                <c:pt idx="3">
                  <c:v>Hostel Kaszuby, pow. kartuski</c:v>
                </c:pt>
                <c:pt idx="4">
                  <c:v>Dworek Banino, pow. kartuski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156</c:v>
                </c:pt>
                <c:pt idx="1">
                  <c:v>178</c:v>
                </c:pt>
                <c:pt idx="2">
                  <c:v>72</c:v>
                </c:pt>
                <c:pt idx="3">
                  <c:v>160</c:v>
                </c:pt>
                <c:pt idx="4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3E-4648-98BE-FF99D08E50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Lp mieszkańców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DS nr 8</c:v>
                </c:pt>
                <c:pt idx="1">
                  <c:v>DS nr 9</c:v>
                </c:pt>
                <c:pt idx="2">
                  <c:v>Hostel Elewator</c:v>
                </c:pt>
                <c:pt idx="3">
                  <c:v>Hostek Kaszuby</c:v>
                </c:pt>
                <c:pt idx="4">
                  <c:v>Dworek Banino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156</c:v>
                </c:pt>
                <c:pt idx="1">
                  <c:v>178</c:v>
                </c:pt>
                <c:pt idx="2">
                  <c:v>72</c:v>
                </c:pt>
                <c:pt idx="3">
                  <c:v>160</c:v>
                </c:pt>
                <c:pt idx="4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D2-874C-A3DF-7B26BC7E918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Lp uczestników programu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DS nr 8</c:v>
                </c:pt>
                <c:pt idx="1">
                  <c:v>DS nr 9</c:v>
                </c:pt>
                <c:pt idx="2">
                  <c:v>Hostel Elewator</c:v>
                </c:pt>
                <c:pt idx="3">
                  <c:v>Hostek Kaszuby</c:v>
                </c:pt>
                <c:pt idx="4">
                  <c:v>Dworek Banino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2</c:v>
                </c:pt>
                <c:pt idx="1">
                  <c:v>7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D2-874C-A3DF-7B26BC7E9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1594096688"/>
        <c:axId val="1594099376"/>
      </c:barChart>
      <c:catAx>
        <c:axId val="159409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594099376"/>
        <c:crosses val="autoZero"/>
        <c:auto val="1"/>
        <c:lblAlgn val="ctr"/>
        <c:lblOffset val="100"/>
        <c:noMultiLvlLbl val="0"/>
      </c:catAx>
      <c:valAx>
        <c:axId val="15940993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9409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0E7652-881F-F54D-B4AC-1E2E2CBD6A74}" type="doc">
      <dgm:prSet loTypeId="urn:microsoft.com/office/officeart/2005/8/layout/chevron1" loCatId="" qsTypeId="urn:microsoft.com/office/officeart/2005/8/quickstyle/simple1" qsCatId="simple" csTypeId="urn:microsoft.com/office/officeart/2005/8/colors/accent3_3" csCatId="accent3" phldr="1"/>
      <dgm:spPr/>
    </dgm:pt>
    <dgm:pt modelId="{EC716D8C-CDA8-0B4D-8A84-AD5818F2453A}">
      <dgm:prSet phldrT="[Tekst]" custT="1"/>
      <dgm:spPr/>
      <dgm:t>
        <a:bodyPr/>
        <a:lstStyle/>
        <a:p>
          <a:r>
            <a:rPr lang="pl-PL" sz="1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Spotkania informacyjne</a:t>
          </a:r>
        </a:p>
      </dgm:t>
    </dgm:pt>
    <dgm:pt modelId="{8AEE901E-9C78-0F46-9A5D-0FBCB19B7B77}" type="parTrans" cxnId="{95A03FAF-58EA-9D44-BEFB-D933F97A0D32}">
      <dgm:prSet/>
      <dgm:spPr/>
      <dgm:t>
        <a:bodyPr/>
        <a:lstStyle/>
        <a:p>
          <a:endParaRPr lang="pl-PL"/>
        </a:p>
      </dgm:t>
    </dgm:pt>
    <dgm:pt modelId="{228DA5A5-247A-2749-BAD4-C119862F6B4D}" type="sibTrans" cxnId="{95A03FAF-58EA-9D44-BEFB-D933F97A0D32}">
      <dgm:prSet/>
      <dgm:spPr/>
      <dgm:t>
        <a:bodyPr/>
        <a:lstStyle/>
        <a:p>
          <a:endParaRPr lang="pl-PL"/>
        </a:p>
      </dgm:t>
    </dgm:pt>
    <dgm:pt modelId="{9EC9B571-DB8F-4D44-A59E-A9CDD56EFD0A}">
      <dgm:prSet phldrT="[Tekst]" custT="1"/>
      <dgm:spPr/>
      <dgm:t>
        <a:bodyPr/>
        <a:lstStyle/>
        <a:p>
          <a:r>
            <a:rPr lang="pl-PL" sz="1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Wywiady indywidualne pogłębione</a:t>
          </a:r>
        </a:p>
      </dgm:t>
    </dgm:pt>
    <dgm:pt modelId="{9CE98B9C-2D9A-6249-9BB1-09BE151950FA}" type="parTrans" cxnId="{34C09AF5-D8E1-594D-A550-7FD6D6A440F3}">
      <dgm:prSet/>
      <dgm:spPr/>
      <dgm:t>
        <a:bodyPr/>
        <a:lstStyle/>
        <a:p>
          <a:endParaRPr lang="pl-PL"/>
        </a:p>
      </dgm:t>
    </dgm:pt>
    <dgm:pt modelId="{0E2DA485-BEE3-C540-954D-19F78DB04CDC}" type="sibTrans" cxnId="{34C09AF5-D8E1-594D-A550-7FD6D6A440F3}">
      <dgm:prSet/>
      <dgm:spPr/>
      <dgm:t>
        <a:bodyPr/>
        <a:lstStyle/>
        <a:p>
          <a:endParaRPr lang="pl-PL"/>
        </a:p>
      </dgm:t>
    </dgm:pt>
    <dgm:pt modelId="{D618F681-8C11-924E-9AB2-5919A55505B7}">
      <dgm:prSet phldrT="[Tekst]" custT="1"/>
      <dgm:spPr/>
      <dgm:t>
        <a:bodyPr/>
        <a:lstStyle/>
        <a:p>
          <a:r>
            <a:rPr lang="pl-PL" sz="1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Rekomendacja Zamawiającemu</a:t>
          </a:r>
        </a:p>
      </dgm:t>
    </dgm:pt>
    <dgm:pt modelId="{A6D40998-3A90-974D-ACB4-18B1E9B6D3E2}" type="parTrans" cxnId="{B2BFF310-A96D-5A4D-80DA-090A576E58F8}">
      <dgm:prSet/>
      <dgm:spPr/>
      <dgm:t>
        <a:bodyPr/>
        <a:lstStyle/>
        <a:p>
          <a:endParaRPr lang="pl-PL"/>
        </a:p>
      </dgm:t>
    </dgm:pt>
    <dgm:pt modelId="{B4B5B785-E628-D947-A6BF-EEFBA506E5D2}" type="sibTrans" cxnId="{B2BFF310-A96D-5A4D-80DA-090A576E58F8}">
      <dgm:prSet/>
      <dgm:spPr/>
      <dgm:t>
        <a:bodyPr/>
        <a:lstStyle/>
        <a:p>
          <a:endParaRPr lang="pl-PL"/>
        </a:p>
      </dgm:t>
    </dgm:pt>
    <dgm:pt modelId="{2F62AC25-5D10-524D-9CD7-2DA29BE2B1F1}" type="pres">
      <dgm:prSet presAssocID="{140E7652-881F-F54D-B4AC-1E2E2CBD6A74}" presName="Name0" presStyleCnt="0">
        <dgm:presLayoutVars>
          <dgm:dir/>
          <dgm:animLvl val="lvl"/>
          <dgm:resizeHandles val="exact"/>
        </dgm:presLayoutVars>
      </dgm:prSet>
      <dgm:spPr/>
    </dgm:pt>
    <dgm:pt modelId="{BB196166-2DBA-F14F-8E22-08D9898BF523}" type="pres">
      <dgm:prSet presAssocID="{EC716D8C-CDA8-0B4D-8A84-AD5818F2453A}" presName="parTxOnly" presStyleLbl="node1" presStyleIdx="0" presStyleCnt="3" custScaleY="86977">
        <dgm:presLayoutVars>
          <dgm:chMax val="0"/>
          <dgm:chPref val="0"/>
          <dgm:bulletEnabled val="1"/>
        </dgm:presLayoutVars>
      </dgm:prSet>
      <dgm:spPr/>
    </dgm:pt>
    <dgm:pt modelId="{7D741C60-8833-A24C-B9E6-3D8DD1F5393E}" type="pres">
      <dgm:prSet presAssocID="{228DA5A5-247A-2749-BAD4-C119862F6B4D}" presName="parTxOnlySpace" presStyleCnt="0"/>
      <dgm:spPr/>
    </dgm:pt>
    <dgm:pt modelId="{75A558FE-EB1A-BE49-8E2B-0C42C088C8C1}" type="pres">
      <dgm:prSet presAssocID="{9EC9B571-DB8F-4D44-A59E-A9CDD56EFD0A}" presName="parTxOnly" presStyleLbl="node1" presStyleIdx="1" presStyleCnt="3" custScaleY="86977">
        <dgm:presLayoutVars>
          <dgm:chMax val="0"/>
          <dgm:chPref val="0"/>
          <dgm:bulletEnabled val="1"/>
        </dgm:presLayoutVars>
      </dgm:prSet>
      <dgm:spPr/>
    </dgm:pt>
    <dgm:pt modelId="{77B392AE-7FDD-DD49-B5F4-04FB48FEB56C}" type="pres">
      <dgm:prSet presAssocID="{0E2DA485-BEE3-C540-954D-19F78DB04CDC}" presName="parTxOnlySpace" presStyleCnt="0"/>
      <dgm:spPr/>
    </dgm:pt>
    <dgm:pt modelId="{EABE6F8D-EBC4-CC4B-8A84-3B193F99D1B4}" type="pres">
      <dgm:prSet presAssocID="{D618F681-8C11-924E-9AB2-5919A55505B7}" presName="parTxOnly" presStyleLbl="node1" presStyleIdx="2" presStyleCnt="3" custScaleY="86977">
        <dgm:presLayoutVars>
          <dgm:chMax val="0"/>
          <dgm:chPref val="0"/>
          <dgm:bulletEnabled val="1"/>
        </dgm:presLayoutVars>
      </dgm:prSet>
      <dgm:spPr/>
    </dgm:pt>
  </dgm:ptLst>
  <dgm:cxnLst>
    <dgm:cxn modelId="{A438A801-2719-5B43-BD80-D829870C95AF}" type="presOf" srcId="{140E7652-881F-F54D-B4AC-1E2E2CBD6A74}" destId="{2F62AC25-5D10-524D-9CD7-2DA29BE2B1F1}" srcOrd="0" destOrd="0" presId="urn:microsoft.com/office/officeart/2005/8/layout/chevron1"/>
    <dgm:cxn modelId="{B2BFF310-A96D-5A4D-80DA-090A576E58F8}" srcId="{140E7652-881F-F54D-B4AC-1E2E2CBD6A74}" destId="{D618F681-8C11-924E-9AB2-5919A55505B7}" srcOrd="2" destOrd="0" parTransId="{A6D40998-3A90-974D-ACB4-18B1E9B6D3E2}" sibTransId="{B4B5B785-E628-D947-A6BF-EEFBA506E5D2}"/>
    <dgm:cxn modelId="{C7C3661B-340B-064D-923D-FD382090E0E7}" type="presOf" srcId="{9EC9B571-DB8F-4D44-A59E-A9CDD56EFD0A}" destId="{75A558FE-EB1A-BE49-8E2B-0C42C088C8C1}" srcOrd="0" destOrd="0" presId="urn:microsoft.com/office/officeart/2005/8/layout/chevron1"/>
    <dgm:cxn modelId="{B9573A3A-E74B-B148-AF75-3F9C93D80A6B}" type="presOf" srcId="{EC716D8C-CDA8-0B4D-8A84-AD5818F2453A}" destId="{BB196166-2DBA-F14F-8E22-08D9898BF523}" srcOrd="0" destOrd="0" presId="urn:microsoft.com/office/officeart/2005/8/layout/chevron1"/>
    <dgm:cxn modelId="{95A03FAF-58EA-9D44-BEFB-D933F97A0D32}" srcId="{140E7652-881F-F54D-B4AC-1E2E2CBD6A74}" destId="{EC716D8C-CDA8-0B4D-8A84-AD5818F2453A}" srcOrd="0" destOrd="0" parTransId="{8AEE901E-9C78-0F46-9A5D-0FBCB19B7B77}" sibTransId="{228DA5A5-247A-2749-BAD4-C119862F6B4D}"/>
    <dgm:cxn modelId="{D73862DE-7EDB-A447-BE9B-4352F494C388}" type="presOf" srcId="{D618F681-8C11-924E-9AB2-5919A55505B7}" destId="{EABE6F8D-EBC4-CC4B-8A84-3B193F99D1B4}" srcOrd="0" destOrd="0" presId="urn:microsoft.com/office/officeart/2005/8/layout/chevron1"/>
    <dgm:cxn modelId="{34C09AF5-D8E1-594D-A550-7FD6D6A440F3}" srcId="{140E7652-881F-F54D-B4AC-1E2E2CBD6A74}" destId="{9EC9B571-DB8F-4D44-A59E-A9CDD56EFD0A}" srcOrd="1" destOrd="0" parTransId="{9CE98B9C-2D9A-6249-9BB1-09BE151950FA}" sibTransId="{0E2DA485-BEE3-C540-954D-19F78DB04CDC}"/>
    <dgm:cxn modelId="{6291BCF4-0D82-8D47-9E14-2C4914FEE3AC}" type="presParOf" srcId="{2F62AC25-5D10-524D-9CD7-2DA29BE2B1F1}" destId="{BB196166-2DBA-F14F-8E22-08D9898BF523}" srcOrd="0" destOrd="0" presId="urn:microsoft.com/office/officeart/2005/8/layout/chevron1"/>
    <dgm:cxn modelId="{60C63CF1-AE1D-3043-85BA-39BE075ADA59}" type="presParOf" srcId="{2F62AC25-5D10-524D-9CD7-2DA29BE2B1F1}" destId="{7D741C60-8833-A24C-B9E6-3D8DD1F5393E}" srcOrd="1" destOrd="0" presId="urn:microsoft.com/office/officeart/2005/8/layout/chevron1"/>
    <dgm:cxn modelId="{5AECFA1C-9E92-0947-8C33-C7AFD984D0D0}" type="presParOf" srcId="{2F62AC25-5D10-524D-9CD7-2DA29BE2B1F1}" destId="{75A558FE-EB1A-BE49-8E2B-0C42C088C8C1}" srcOrd="2" destOrd="0" presId="urn:microsoft.com/office/officeart/2005/8/layout/chevron1"/>
    <dgm:cxn modelId="{7102B329-F9EF-8342-A657-D7A8A72B4ED7}" type="presParOf" srcId="{2F62AC25-5D10-524D-9CD7-2DA29BE2B1F1}" destId="{77B392AE-7FDD-DD49-B5F4-04FB48FEB56C}" srcOrd="3" destOrd="0" presId="urn:microsoft.com/office/officeart/2005/8/layout/chevron1"/>
    <dgm:cxn modelId="{404832DD-CB81-BE4C-9649-83BBC6E9309D}" type="presParOf" srcId="{2F62AC25-5D10-524D-9CD7-2DA29BE2B1F1}" destId="{EABE6F8D-EBC4-CC4B-8A84-3B193F99D1B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96166-2DBA-F14F-8E22-08D9898BF523}">
      <dsp:nvSpPr>
        <dsp:cNvPr id="0" name=""/>
        <dsp:cNvSpPr/>
      </dsp:nvSpPr>
      <dsp:spPr>
        <a:xfrm>
          <a:off x="2381" y="286067"/>
          <a:ext cx="2901156" cy="1009335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Spotkania informacyjne</a:t>
          </a:r>
        </a:p>
      </dsp:txBody>
      <dsp:txXfrm>
        <a:off x="507049" y="286067"/>
        <a:ext cx="1891821" cy="1009335"/>
      </dsp:txXfrm>
    </dsp:sp>
    <dsp:sp modelId="{75A558FE-EB1A-BE49-8E2B-0C42C088C8C1}">
      <dsp:nvSpPr>
        <dsp:cNvPr id="0" name=""/>
        <dsp:cNvSpPr/>
      </dsp:nvSpPr>
      <dsp:spPr>
        <a:xfrm>
          <a:off x="2613421" y="286067"/>
          <a:ext cx="2901156" cy="1009335"/>
        </a:xfrm>
        <a:prstGeom prst="chevron">
          <a:avLst/>
        </a:prstGeom>
        <a:solidFill>
          <a:schemeClr val="accent3">
            <a:shade val="80000"/>
            <a:hueOff val="388867"/>
            <a:satOff val="-29268"/>
            <a:lumOff val="186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Wywiady indywidualne pogłębione</a:t>
          </a:r>
        </a:p>
      </dsp:txBody>
      <dsp:txXfrm>
        <a:off x="3118089" y="286067"/>
        <a:ext cx="1891821" cy="1009335"/>
      </dsp:txXfrm>
    </dsp:sp>
    <dsp:sp modelId="{EABE6F8D-EBC4-CC4B-8A84-3B193F99D1B4}">
      <dsp:nvSpPr>
        <dsp:cNvPr id="0" name=""/>
        <dsp:cNvSpPr/>
      </dsp:nvSpPr>
      <dsp:spPr>
        <a:xfrm>
          <a:off x="5224462" y="286067"/>
          <a:ext cx="2901156" cy="1009335"/>
        </a:xfrm>
        <a:prstGeom prst="chevron">
          <a:avLst/>
        </a:prstGeom>
        <a:solidFill>
          <a:schemeClr val="accent3">
            <a:shade val="80000"/>
            <a:hueOff val="777733"/>
            <a:satOff val="-58535"/>
            <a:lumOff val="37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Rekomendacja Zamawiającemu</a:t>
          </a:r>
        </a:p>
      </dsp:txBody>
      <dsp:txXfrm>
        <a:off x="5729130" y="286067"/>
        <a:ext cx="1891821" cy="1009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B504A-FFE0-4427-829B-216BD897543D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46866-B1F8-4F36-948B-58795347C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6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97E63-4413-47BB-9BD7-AB8A7A68D98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6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010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UNHCR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 taking the lead in conducting regular </a:t>
            </a:r>
            <a:r>
              <a:rPr lang="en-US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intention surveys with refugees from Ukraine 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prioritize the inclusion of their perspectives in discussions about their future and to facilitate evidence-based inter-agency responses that support host governments. Th</a:t>
            </a:r>
            <a:r>
              <a:rPr lang="pl-PL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 data presents 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main findings of the fourth round of a regional intentions survey, with data collected between April and May 2023. A total of 500 respondents were interviewed through a phone-based survey</a:t>
            </a:r>
            <a:r>
              <a:rPr lang="pl-PL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Poland. </a:t>
            </a:r>
            <a:r>
              <a:rPr lang="en-US" b="0"/>
              <a:t>The country-level findings are presented by using sampling weights that effectively adjust for the size of the disaggregated refugee population.</a:t>
            </a:r>
            <a:endParaRPr lang="pl-PL" b="0"/>
          </a:p>
          <a:p>
            <a:pPr algn="just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 defTabSz="931683">
              <a:defRPr/>
            </a:pP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Overall, the survey found that only a small percentage of respondents planned to return to Ukraine permanently within the next three months. However, the majority of those surveyed expressed a desire to return to Ukraine in the future. Return intentions have remained stable over time.</a:t>
            </a:r>
          </a:p>
          <a:p>
            <a:pPr algn="just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385">
              <a:defRPr/>
            </a:pPr>
            <a:fld id="{81397E63-4413-47BB-9BD7-AB8A7A68D98E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49385">
                <a:defRPr/>
              </a:pPr>
              <a:t>17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66142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UNHCR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 taking the lead in conducting regular </a:t>
            </a:r>
            <a:r>
              <a:rPr lang="en-US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intention surveys with refugees from Ukraine 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prioritize the inclusion of their perspectives in discussions about their future and to facilitate evidence-based inter-agency responses that support host governments. Th</a:t>
            </a:r>
            <a:r>
              <a:rPr lang="pl-PL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 data presents 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main findings of the fourth round of a regional intentions survey, with data collected between April and May 2023. A total of 500 respondents were interviewed through a phone-based survey</a:t>
            </a:r>
            <a:r>
              <a:rPr lang="pl-PL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Poland. </a:t>
            </a:r>
            <a:r>
              <a:rPr lang="en-US" b="0"/>
              <a:t>The country-level findings are presented by using sampling weights that effectively adjust for the size of the disaggregated refugee population.</a:t>
            </a:r>
            <a:endParaRPr lang="pl-PL" b="0"/>
          </a:p>
          <a:p>
            <a:pPr algn="just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 defTabSz="931683">
              <a:defRPr/>
            </a:pP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Overall, the survey found that only a small percentage of respondents planned to return to Ukraine permanently within the next three months. However, the majority of those surveyed expressed a desire to return to Ukraine in the future. Return intentions have remained stable over time.</a:t>
            </a:r>
          </a:p>
          <a:p>
            <a:pPr algn="just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385">
              <a:defRPr/>
            </a:pPr>
            <a:fld id="{81397E63-4413-47BB-9BD7-AB8A7A68D98E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49385">
                <a:defRPr/>
              </a:pPr>
              <a:t>18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22864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UNHCR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 taking the lead in conducting regular </a:t>
            </a:r>
            <a:r>
              <a:rPr lang="en-US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intention surveys with refugees from Ukraine 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prioritize the inclusion of their perspectives in discussions about their future and to facilitate evidence-based inter-agency responses that support host governments. Th</a:t>
            </a:r>
            <a:r>
              <a:rPr lang="pl-PL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 data presents 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main findings of the fourth round of a regional intentions survey, with data collected between April and May 2023. A total of 500 respondents were interviewed through a phone-based survey</a:t>
            </a:r>
            <a:r>
              <a:rPr lang="pl-PL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Poland. </a:t>
            </a:r>
            <a:r>
              <a:rPr lang="en-US" b="0"/>
              <a:t>The country-level findings are presented by using sampling weights that effectively adjust for the size of the disaggregated refugee population.</a:t>
            </a:r>
            <a:endParaRPr lang="pl-PL" b="0"/>
          </a:p>
          <a:p>
            <a:pPr algn="just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 defTabSz="931683">
              <a:defRPr/>
            </a:pP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Overall, the survey found that only a small percentage of respondents planned to return to Ukraine permanently within the next three months. However, the majority of those surveyed expressed a desire to return to Ukraine in the future. Return intentions have remained stable over time.</a:t>
            </a:r>
          </a:p>
          <a:p>
            <a:pPr algn="just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385">
              <a:defRPr/>
            </a:pPr>
            <a:fld id="{81397E63-4413-47BB-9BD7-AB8A7A68D98E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49385">
                <a:defRPr/>
              </a:pPr>
              <a:t>19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76421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UNHCR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 taking the lead in conducting regular </a:t>
            </a:r>
            <a:r>
              <a:rPr lang="en-US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intention surveys with refugees from Ukraine 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prioritize the inclusion of their perspectives in discussions about their future and to facilitate evidence-based inter-agency responses that support host governments. Th</a:t>
            </a:r>
            <a:r>
              <a:rPr lang="pl-PL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 data presents 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main findings of the fourth round of a regional intentions survey, with data collected between April and May 2023. A total of 500 respondents were interviewed through a phone-based survey</a:t>
            </a:r>
            <a:r>
              <a:rPr lang="pl-PL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Poland. </a:t>
            </a:r>
            <a:r>
              <a:rPr lang="en-US" b="0"/>
              <a:t>The country-level findings are presented by using sampling weights that effectively adjust for the size of the disaggregated refugee population.</a:t>
            </a:r>
            <a:endParaRPr lang="pl-PL" b="0"/>
          </a:p>
          <a:p>
            <a:pPr algn="just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 defTabSz="931683">
              <a:defRPr/>
            </a:pP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Overall, the survey found that only a small percentage of respondents planned to return to Ukraine permanently within the next three months. However, the majority of those surveyed expressed a desire to return to Ukraine in the future. Return intentions have remained stable over time.</a:t>
            </a:r>
          </a:p>
          <a:p>
            <a:pPr algn="just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385">
              <a:defRPr/>
            </a:pPr>
            <a:fld id="{81397E63-4413-47BB-9BD7-AB8A7A68D98E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49385">
                <a:defRPr/>
              </a:pPr>
              <a:t>20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21369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UNHCR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 taking the lead in conducting regular </a:t>
            </a:r>
            <a:r>
              <a:rPr lang="en-US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intention surveys with refugees from Ukraine 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prioritize the inclusion of their perspectives in discussions about their future and to facilitate evidence-based inter-agency responses that support host governments. Th</a:t>
            </a:r>
            <a:r>
              <a:rPr lang="pl-PL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 data presents 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main findings of the fourth round of a regional intentions survey, with data collected between April and May 2023. A total of 500 respondents were interviewed through a phone-based survey</a:t>
            </a:r>
            <a:r>
              <a:rPr lang="pl-PL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Poland. </a:t>
            </a:r>
            <a:r>
              <a:rPr lang="en-US" b="0"/>
              <a:t>The country-level findings are presented by using sampling weights that effectively adjust for the size of the disaggregated refugee population.</a:t>
            </a:r>
            <a:endParaRPr lang="pl-PL" b="0"/>
          </a:p>
          <a:p>
            <a:pPr algn="just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 defTabSz="931683">
              <a:defRPr/>
            </a:pP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Overall, the survey found that only a small percentage of respondents planned to return to Ukraine permanently within the next three months. However, the majority of those surveyed expressed a desire to return to Ukraine in the future. Return intentions have remained stable over time.</a:t>
            </a:r>
          </a:p>
          <a:p>
            <a:pPr algn="just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385">
              <a:defRPr/>
            </a:pPr>
            <a:fld id="{81397E63-4413-47BB-9BD7-AB8A7A68D98E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49385">
                <a:defRPr/>
              </a:pPr>
              <a:t>21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9666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UNHCR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 taking the lead in conducting regular </a:t>
            </a:r>
            <a:r>
              <a:rPr lang="en-US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intention surveys with refugees from Ukraine 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prioritize the inclusion of their perspectives in discussions about their future and to facilitate evidence-based inter-agency responses that support host governments. Th</a:t>
            </a:r>
            <a:r>
              <a:rPr lang="pl-PL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 data presents 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main findings of the fourth round of a regional intentions survey, with data collected between April and May 2023. A total of 500 respondents were interviewed through a phone-based survey</a:t>
            </a:r>
            <a:r>
              <a:rPr lang="pl-PL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Poland. </a:t>
            </a:r>
            <a:r>
              <a:rPr lang="en-US" b="0"/>
              <a:t>The country-level findings are presented by using sampling weights that effectively adjust for the size of the disaggregated refugee population.</a:t>
            </a:r>
            <a:endParaRPr lang="pl-PL" b="0"/>
          </a:p>
          <a:p>
            <a:pPr algn="just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 defTabSz="931683">
              <a:defRPr/>
            </a:pP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Overall, the survey found that only a small percentage of respondents planned to return to Ukraine permanently within the next three months. However, the majority of those surveyed expressed a desire to return to Ukraine in the future. Return intentions have remained stable over time.</a:t>
            </a:r>
          </a:p>
          <a:p>
            <a:pPr algn="just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385">
              <a:defRPr/>
            </a:pPr>
            <a:fld id="{81397E63-4413-47BB-9BD7-AB8A7A68D98E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49385">
                <a:defRPr/>
              </a:pPr>
              <a:t>22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76176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UNHCR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 taking the lead in conducting regular </a:t>
            </a:r>
            <a:r>
              <a:rPr lang="en-US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intention surveys with refugees from Ukraine 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prioritize the inclusion of their perspectives in discussions about their future and to facilitate evidence-based inter-agency responses that support host governments. Th</a:t>
            </a:r>
            <a:r>
              <a:rPr lang="pl-PL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 data presents 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main findings of the fourth round of a regional intentions survey, with data collected between April and May 2023. A total of 500 respondents were interviewed through a phone-based survey</a:t>
            </a:r>
            <a:r>
              <a:rPr lang="pl-PL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Poland. </a:t>
            </a:r>
            <a:r>
              <a:rPr lang="en-US" b="0"/>
              <a:t>The country-level findings are presented by using sampling weights that effectively adjust for the size of the disaggregated refugee population.</a:t>
            </a:r>
            <a:endParaRPr lang="pl-PL" b="0"/>
          </a:p>
          <a:p>
            <a:pPr algn="just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 defTabSz="931683">
              <a:defRPr/>
            </a:pP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Overall, the survey found that only a small percentage of respondents planned to return to Ukraine permanently within the next three months. However, the majority of those surveyed expressed a desire to return to Ukraine in the future. Return intentions have remained stable over time.</a:t>
            </a:r>
          </a:p>
          <a:p>
            <a:pPr algn="just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385">
              <a:defRPr/>
            </a:pPr>
            <a:fld id="{81397E63-4413-47BB-9BD7-AB8A7A68D98E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49385">
                <a:defRPr/>
              </a:pPr>
              <a:t>23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85285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019"/>
              </a:spcAft>
            </a:pPr>
            <a:r>
              <a:rPr lang="en-US">
                <a:solidFill>
                  <a:srgbClr val="43476B"/>
                </a:solidFill>
                <a:latin typeface="Calibri"/>
                <a:ea typeface="Calibri"/>
                <a:cs typeface="Calibri"/>
                <a:sym typeface="Arial"/>
              </a:rPr>
              <a:t>These preliminary results</a:t>
            </a:r>
            <a:r>
              <a:rPr lang="hu-HU">
                <a:solidFill>
                  <a:srgbClr val="43476B"/>
                </a:solidFill>
                <a:latin typeface="Calibri"/>
                <a:ea typeface="Calibri"/>
                <a:cs typeface="Calibri"/>
                <a:sym typeface="Arial"/>
              </a:rPr>
              <a:t> </a:t>
            </a:r>
            <a:r>
              <a:rPr lang="en-GB">
                <a:solidFill>
                  <a:srgbClr val="43476B"/>
                </a:solidFill>
                <a:latin typeface="Calibri"/>
                <a:ea typeface="Calibri"/>
                <a:cs typeface="Calibri"/>
                <a:sym typeface="Arial"/>
              </a:rPr>
              <a:t>cover the following </a:t>
            </a:r>
            <a:r>
              <a:rPr lang="hu-HU">
                <a:solidFill>
                  <a:srgbClr val="43476B"/>
                </a:solidFill>
                <a:latin typeface="Calibri"/>
                <a:ea typeface="Calibri"/>
                <a:cs typeface="Calibri"/>
                <a:sym typeface="Arial"/>
              </a:rPr>
              <a:t>topics</a:t>
            </a:r>
            <a:r>
              <a:rPr lang="en-GB">
                <a:solidFill>
                  <a:srgbClr val="43476B"/>
                </a:solidFill>
                <a:latin typeface="Calibri"/>
                <a:ea typeface="Calibri"/>
                <a:cs typeface="Calibri"/>
                <a:sym typeface="Arial"/>
              </a:rPr>
              <a:t>:</a:t>
            </a:r>
            <a:endParaRPr lang="hu-HU">
              <a:solidFill>
                <a:srgbClr val="43476B"/>
              </a:solidFill>
              <a:latin typeface="Calibri"/>
              <a:ea typeface="Calibri"/>
              <a:cs typeface="Calibri"/>
              <a:sym typeface="Arial"/>
            </a:endParaRPr>
          </a:p>
          <a:p>
            <a:pPr marL="465842" indent="-465842">
              <a:spcBef>
                <a:spcPts val="815"/>
              </a:spcBef>
              <a:buFont typeface="+mj-lt"/>
              <a:buAutoNum type="arabicPeriod"/>
            </a:pPr>
            <a:r>
              <a:rPr lang="en-GB">
                <a:solidFill>
                  <a:srgbClr val="43476B"/>
                </a:solidFill>
                <a:latin typeface="Calibri"/>
                <a:ea typeface="Calibri"/>
                <a:cs typeface="Calibri"/>
                <a:sym typeface="Arial"/>
              </a:rPr>
              <a:t>D</a:t>
            </a:r>
            <a:r>
              <a:rPr lang="hu-HU">
                <a:solidFill>
                  <a:srgbClr val="43476B"/>
                </a:solidFill>
                <a:latin typeface="Calibri"/>
                <a:ea typeface="Calibri"/>
                <a:cs typeface="Calibri"/>
                <a:sym typeface="Arial"/>
              </a:rPr>
              <a:t>EMOGRAPHICS</a:t>
            </a:r>
          </a:p>
          <a:p>
            <a:pPr marL="465842" indent="-465842">
              <a:spcBef>
                <a:spcPts val="815"/>
              </a:spcBef>
              <a:buFont typeface="+mj-lt"/>
              <a:buAutoNum type="arabicPeriod"/>
            </a:pPr>
            <a:r>
              <a:rPr lang="hu-HU">
                <a:solidFill>
                  <a:srgbClr val="43476B"/>
                </a:solidFill>
                <a:latin typeface="Calibri"/>
                <a:ea typeface="Calibri"/>
                <a:cs typeface="Calibri"/>
                <a:sym typeface="Arial"/>
              </a:rPr>
              <a:t>EDUCATION</a:t>
            </a:r>
          </a:p>
          <a:p>
            <a:pPr marL="465842" indent="-465842">
              <a:spcBef>
                <a:spcPts val="815"/>
              </a:spcBef>
              <a:buFont typeface="+mj-lt"/>
              <a:buAutoNum type="arabicPeriod"/>
            </a:pPr>
            <a:r>
              <a:rPr lang="hu-HU">
                <a:solidFill>
                  <a:srgbClr val="43476B"/>
                </a:solidFill>
                <a:latin typeface="Calibri"/>
                <a:ea typeface="Calibri"/>
                <a:cs typeface="Calibri"/>
                <a:sym typeface="Arial"/>
              </a:rPr>
              <a:t>SOCIO-ECONOMIC INCLUSION AND LIVELIHOOD</a:t>
            </a:r>
          </a:p>
          <a:p>
            <a:pPr algn="just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385">
              <a:defRPr/>
            </a:pPr>
            <a:fld id="{81397E63-4413-47BB-9BD7-AB8A7A68D98E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49385">
                <a:defRPr/>
              </a:pPr>
              <a:t>24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45896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UNHCR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 taking the lead in conducting regular </a:t>
            </a:r>
            <a:r>
              <a:rPr lang="en-US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intention surveys with refugees from Ukraine 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prioritize the inclusion of their perspectives in discussions about their future and to facilitate evidence-based inter-agency responses that support host governments. Th</a:t>
            </a:r>
            <a:r>
              <a:rPr lang="pl-PL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 data presents 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main findings of the fourth round of a regional intentions survey, with data collected between April and May 2023. A total of 500 respondents were interviewed through a phone-based survey</a:t>
            </a:r>
            <a:r>
              <a:rPr lang="pl-PL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Poland. </a:t>
            </a:r>
            <a:r>
              <a:rPr lang="en-US" b="0"/>
              <a:t>The country-level findings are presented by using sampling weights that effectively adjust for the size of the disaggregated refugee population.</a:t>
            </a:r>
            <a:endParaRPr lang="pl-PL" b="0"/>
          </a:p>
          <a:p>
            <a:pPr algn="just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 defTabSz="931683">
              <a:defRPr/>
            </a:pP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Overall, the survey found that only a small percentage of respondents planned to return to Ukraine permanently within the next three months. However, the majority of those surveyed expressed a desire to return to Ukraine in the future. Return intentions have remained stable over time.</a:t>
            </a:r>
          </a:p>
          <a:p>
            <a:pPr algn="just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385">
              <a:defRPr/>
            </a:pPr>
            <a:fld id="{81397E63-4413-47BB-9BD7-AB8A7A68D98E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49385">
                <a:defRPr/>
              </a:pPr>
              <a:t>2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85894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Households are considered people who live together and share expenses not necessarily a family.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385">
              <a:defRPr/>
            </a:pPr>
            <a:fld id="{81397E63-4413-47BB-9BD7-AB8A7A68D98E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49385">
                <a:defRPr/>
              </a:pPr>
              <a:t>10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09545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UNHCR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 taking the lead in conducting regular </a:t>
            </a:r>
            <a:r>
              <a:rPr lang="en-US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intention surveys with refugees from Ukraine 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prioritize the inclusion of their perspectives in discussions about their future and to facilitate evidence-based inter-agency responses that support host governments. Th</a:t>
            </a:r>
            <a:r>
              <a:rPr lang="pl-PL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 data presents 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main findings of the fourth round of a regional intentions survey, with data collected between April and May 2023. A total of 500 respondents were interviewed through a phone-based survey</a:t>
            </a:r>
            <a:r>
              <a:rPr lang="pl-PL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Poland. </a:t>
            </a:r>
            <a:r>
              <a:rPr lang="en-US" b="0"/>
              <a:t>The country-level findings are presented by using sampling weights that effectively adjust for the size of the disaggregated refugee population.</a:t>
            </a:r>
            <a:endParaRPr lang="pl-PL" b="0"/>
          </a:p>
          <a:p>
            <a:pPr algn="just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 defTabSz="931683">
              <a:defRPr/>
            </a:pP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Overall, the survey found that only a small percentage of respondents planned to return to Ukraine permanently within the next three months. However, the majority of those surveyed expressed a desire to return to Ukraine in the future. Return intentions have remained stable over time.</a:t>
            </a:r>
          </a:p>
          <a:p>
            <a:pPr algn="just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385">
              <a:defRPr/>
            </a:pPr>
            <a:fld id="{81397E63-4413-47BB-9BD7-AB8A7A68D98E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49385">
                <a:defRPr/>
              </a:pPr>
              <a:t>11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85894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UNHCR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 taking the lead in conducting regular </a:t>
            </a:r>
            <a:r>
              <a:rPr lang="en-US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intention surveys with refugees from Ukraine 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prioritize the inclusion of their perspectives in discussions about their future and to facilitate evidence-based inter-agency responses that support host governments. Th</a:t>
            </a:r>
            <a:r>
              <a:rPr lang="pl-PL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 data presents 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main findings of the fourth round of a regional intentions survey, with data collected between April and May 2023. A total of 500 respondents were interviewed through a phone-based survey</a:t>
            </a:r>
            <a:r>
              <a:rPr lang="pl-PL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Poland. </a:t>
            </a:r>
            <a:r>
              <a:rPr lang="en-US" b="0"/>
              <a:t>The country-level findings are presented by using sampling weights that effectively adjust for the size of the disaggregated refugee population.</a:t>
            </a:r>
            <a:endParaRPr lang="pl-PL" b="0"/>
          </a:p>
          <a:p>
            <a:pPr algn="just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 defTabSz="931683">
              <a:defRPr/>
            </a:pP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Overall, the survey found that only a small percentage of respondents planned to return to Ukraine permanently within the next three months. However, the majority of those surveyed expressed a desire to return to Ukraine in the future. Return intentions have remained stable over time.</a:t>
            </a:r>
          </a:p>
          <a:p>
            <a:pPr algn="just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385">
              <a:defRPr/>
            </a:pPr>
            <a:fld id="{81397E63-4413-47BB-9BD7-AB8A7A68D98E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49385">
                <a:defRPr/>
              </a:pPr>
              <a:t>12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69810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UNHCR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 taking the lead in conducting regular </a:t>
            </a:r>
            <a:r>
              <a:rPr lang="en-US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intention surveys with refugees from Ukraine 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prioritize the inclusion of their perspectives in discussions about their future and to facilitate evidence-based inter-agency responses that support host governments. Th</a:t>
            </a:r>
            <a:r>
              <a:rPr lang="pl-PL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 data presents 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main findings of the fourth round of a regional intentions survey, with data collected between April and May 2023. A total of 500 respondents were interviewed through a phone-based survey</a:t>
            </a:r>
            <a:r>
              <a:rPr lang="pl-PL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Poland. </a:t>
            </a:r>
            <a:r>
              <a:rPr lang="en-US" b="0"/>
              <a:t>The country-level findings are presented by using sampling weights that effectively adjust for the size of the disaggregated refugee population.</a:t>
            </a:r>
            <a:endParaRPr lang="pl-PL" b="0"/>
          </a:p>
          <a:p>
            <a:pPr algn="just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 defTabSz="931683">
              <a:defRPr/>
            </a:pP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Overall, the survey found that only a small percentage of respondents planned to return to Ukraine permanently within the next three months. However, the majority of those surveyed expressed a desire to return to Ukraine in the future. Return intentions have remained stable over time.</a:t>
            </a:r>
          </a:p>
          <a:p>
            <a:pPr algn="just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385">
              <a:defRPr/>
            </a:pPr>
            <a:fld id="{81397E63-4413-47BB-9BD7-AB8A7A68D98E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49385">
                <a:defRPr/>
              </a:pPr>
              <a:t>13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07345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UNHCR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 taking the lead in conducting regular </a:t>
            </a:r>
            <a:r>
              <a:rPr lang="en-US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intention surveys with refugees from Ukraine 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prioritize the inclusion of their perspectives in discussions about their future and to facilitate evidence-based inter-agency responses that support host governments. Th</a:t>
            </a:r>
            <a:r>
              <a:rPr lang="pl-PL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 data presents 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main findings of the fourth round of a regional intentions survey, with data collected between April and May 2023. A total of 500 respondents were interviewed through a phone-based survey</a:t>
            </a:r>
            <a:r>
              <a:rPr lang="pl-PL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Poland. </a:t>
            </a:r>
            <a:r>
              <a:rPr lang="en-US" b="0"/>
              <a:t>The country-level findings are presented by using sampling weights that effectively adjust for the size of the disaggregated refugee population.</a:t>
            </a:r>
            <a:endParaRPr lang="pl-PL" b="0"/>
          </a:p>
          <a:p>
            <a:pPr algn="just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 defTabSz="931683">
              <a:defRPr/>
            </a:pP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Overall, the survey found that only a small percentage of respondents planned to return to Ukraine permanently within the next three months. However, the majority of those surveyed expressed a desire to return to Ukraine in the future. Return intentions have remained stable over time.</a:t>
            </a:r>
          </a:p>
          <a:p>
            <a:pPr algn="just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385">
              <a:defRPr/>
            </a:pPr>
            <a:fld id="{81397E63-4413-47BB-9BD7-AB8A7A68D98E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49385">
                <a:defRPr/>
              </a:pPr>
              <a:t>14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4513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UNHCR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 taking the lead in conducting regular </a:t>
            </a:r>
            <a:r>
              <a:rPr lang="en-US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intention surveys with refugees from Ukraine 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prioritize the inclusion of their perspectives in discussions about their future and to facilitate evidence-based inter-agency responses that support host governments. Th</a:t>
            </a:r>
            <a:r>
              <a:rPr lang="pl-PL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 data presents 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main findings of the fourth round of a regional intentions survey, with data collected between April and May 2023. A total of 500 respondents were interviewed through a phone-based survey</a:t>
            </a:r>
            <a:r>
              <a:rPr lang="pl-PL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Poland. </a:t>
            </a:r>
            <a:r>
              <a:rPr lang="en-US" b="0"/>
              <a:t>The country-level findings are presented by using sampling weights that effectively adjust for the size of the disaggregated refugee population.</a:t>
            </a:r>
            <a:endParaRPr lang="pl-PL" b="0"/>
          </a:p>
          <a:p>
            <a:pPr algn="just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 defTabSz="931683">
              <a:defRPr/>
            </a:pP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Overall, the survey found that only a small percentage of respondents planned to return to Ukraine permanently within the next three months. However, the majority of those surveyed expressed a desire to return to Ukraine in the future. Return intentions have remained stable over time.</a:t>
            </a:r>
          </a:p>
          <a:p>
            <a:pPr algn="just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385">
              <a:defRPr/>
            </a:pPr>
            <a:fld id="{81397E63-4413-47BB-9BD7-AB8A7A68D98E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49385">
                <a:defRPr/>
              </a:pPr>
              <a:t>15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58164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UNHCR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 taking the lead in conducting regular </a:t>
            </a:r>
            <a:r>
              <a:rPr lang="en-US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intention surveys with refugees from Ukraine 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prioritize the inclusion of their perspectives in discussions about their future and to facilitate evidence-based inter-agency responses that support host governments. Th</a:t>
            </a:r>
            <a:r>
              <a:rPr lang="pl-PL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 data presents 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main findings of the fourth round of a regional intentions survey, with data collected between April and May 2023. A total of 500 respondents were interviewed through a phone-based survey</a:t>
            </a:r>
            <a:r>
              <a:rPr lang="pl-PL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Poland. </a:t>
            </a:r>
            <a:r>
              <a:rPr lang="en-US" b="0"/>
              <a:t>The country-level findings are presented by using sampling weights that effectively adjust for the size of the disaggregated refugee population.</a:t>
            </a:r>
            <a:endParaRPr lang="pl-PL" b="0"/>
          </a:p>
          <a:p>
            <a:pPr algn="just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 defTabSz="931683">
              <a:defRPr/>
            </a:pP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Overall, the survey found that only a small percentage of respondents planned to return to Ukraine permanently within the next three months. However, the majority of those surveyed expressed a desire to return to Ukraine in the future. Return intentions have remained stable over time.</a:t>
            </a:r>
          </a:p>
          <a:p>
            <a:pPr algn="just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385">
              <a:defRPr/>
            </a:pPr>
            <a:fld id="{81397E63-4413-47BB-9BD7-AB8A7A68D98E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49385">
                <a:defRPr/>
              </a:pPr>
              <a:t>16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98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383727" y="3608327"/>
            <a:ext cx="11375655" cy="621106"/>
          </a:xfrm>
          <a:noFill/>
          <a:ln w="9525">
            <a:noFill/>
            <a:miter lim="800000"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normAutofit/>
          </a:bodyPr>
          <a:lstStyle>
            <a:lvl1pPr>
              <a:defRPr lang="en-US"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defTabSz="981366"/>
            <a:r>
              <a:rPr lang="en-US"/>
              <a:t>Click to add title</a:t>
            </a:r>
          </a:p>
        </p:txBody>
      </p:sp>
      <p:sp>
        <p:nvSpPr>
          <p:cNvPr id="6" name="btfpLayoutConfig" hidden="1"/>
          <p:cNvSpPr txBox="1"/>
          <p:nvPr userDrawn="1"/>
        </p:nvSpPr>
        <p:spPr>
          <a:xfrm>
            <a:off x="12700" y="12700"/>
            <a:ext cx="598488" cy="93158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r>
              <a:rPr lang="en-US" sz="133">
                <a:solidFill>
                  <a:srgbClr val="FFFFFF">
                    <a:alpha val="0"/>
                  </a:srgbClr>
                </a:solidFill>
              </a:rPr>
              <a:t>overall_0_131468226384557565 columns_1_131468226384557565 </a:t>
            </a:r>
          </a:p>
        </p:txBody>
      </p:sp>
      <p:pic>
        <p:nvPicPr>
          <p:cNvPr id="10" name="Picture 2" descr="http://logodatabases.com/wp-content/uploads/2012/04/unhcr-1024x902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006BC6"/>
              </a:clrFrom>
              <a:clrTo>
                <a:srgbClr val="006BC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5925" y="284576"/>
            <a:ext cx="2478913" cy="218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3732" y="4229433"/>
            <a:ext cx="11374155" cy="567868"/>
          </a:xfrm>
        </p:spPr>
        <p:txBody>
          <a:bodyPr lIns="0" tIns="0" rIns="0" bIns="0"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2400">
                <a:solidFill>
                  <a:schemeClr val="bg2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Click to add subtitle/contacts/date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958637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btfpLayoutConfig" hidden="1"/>
          <p:cNvSpPr txBox="1"/>
          <p:nvPr userDrawn="1"/>
        </p:nvSpPr>
        <p:spPr bwMode="gray">
          <a:xfrm>
            <a:off x="12700" y="12700"/>
            <a:ext cx="598488" cy="93158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33">
                <a:solidFill>
                  <a:srgbClr val="FFFFFF">
                    <a:alpha val="0"/>
                  </a:srgbClr>
                </a:solidFill>
              </a:rPr>
              <a:t>overall_0_131994644192176201 columns_1_131994644192176201 </a:t>
            </a:r>
          </a:p>
        </p:txBody>
      </p:sp>
    </p:spTree>
    <p:extLst>
      <p:ext uri="{BB962C8B-B14F-4D97-AF65-F5344CB8AC3E}">
        <p14:creationId xmlns:p14="http://schemas.microsoft.com/office/powerpoint/2010/main" val="60690728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tfpLayoutConfig" hidden="1"/>
          <p:cNvSpPr txBox="1"/>
          <p:nvPr userDrawn="1"/>
        </p:nvSpPr>
        <p:spPr bwMode="gray">
          <a:xfrm>
            <a:off x="12700" y="12700"/>
            <a:ext cx="598488" cy="93158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33">
                <a:solidFill>
                  <a:srgbClr val="FFFFFF">
                    <a:alpha val="0"/>
                  </a:srgbClr>
                </a:solidFill>
              </a:rPr>
              <a:t>overall_0_131994607908936964 columns_1_131994607908936964 </a:t>
            </a:r>
          </a:p>
        </p:txBody>
      </p:sp>
    </p:spTree>
    <p:extLst>
      <p:ext uri="{BB962C8B-B14F-4D97-AF65-F5344CB8AC3E}">
        <p14:creationId xmlns:p14="http://schemas.microsoft.com/office/powerpoint/2010/main" val="314333729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208">
          <p15:clr>
            <a:srgbClr val="CCCCCC"/>
          </p15:clr>
        </p15:guide>
        <p15:guide id="2" pos="7472">
          <p15:clr>
            <a:srgbClr val="CCCCC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E3508-4931-6C34-DC76-E50906C97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644134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Page Log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logodatabases.com/wp-content/uploads/2012/04/unhcr-1024x902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006BC6"/>
              </a:clrFrom>
              <a:clrTo>
                <a:srgbClr val="006BC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9215" y="2392402"/>
            <a:ext cx="2353573" cy="207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tfpLayoutConfig" hidden="1"/>
          <p:cNvSpPr txBox="1"/>
          <p:nvPr userDrawn="1"/>
        </p:nvSpPr>
        <p:spPr>
          <a:xfrm>
            <a:off x="12059" y="12059"/>
            <a:ext cx="8440499" cy="89482"/>
          </a:xfrm>
          <a:prstGeom prst="rect">
            <a:avLst/>
          </a:prstGeom>
          <a:noFill/>
        </p:spPr>
        <p:txBody>
          <a:bodyPr vert="horz" wrap="square" lIns="34180" tIns="34180" rIns="34180" bIns="34180" rtlCol="0">
            <a:spAutoFit/>
          </a:bodyPr>
          <a:lstStyle/>
          <a:p>
            <a:r>
              <a:rPr lang="en-US" sz="133">
                <a:solidFill>
                  <a:srgbClr val="FFFFFF">
                    <a:alpha val="0"/>
                  </a:srgbClr>
                </a:solidFill>
              </a:rPr>
              <a:t>overall_0_131994607968926793 columns_1_131994607968926793</a:t>
            </a:r>
          </a:p>
        </p:txBody>
      </p:sp>
    </p:spTree>
    <p:extLst>
      <p:ext uri="{BB962C8B-B14F-4D97-AF65-F5344CB8AC3E}">
        <p14:creationId xmlns:p14="http://schemas.microsoft.com/office/powerpoint/2010/main" val="315228898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tfpConfiguration" hidden="1"/>
          <p:cNvSpPr txBox="1"/>
          <p:nvPr userDrawn="1"/>
        </p:nvSpPr>
        <p:spPr bwMode="hidden">
          <a:xfrm>
            <a:off x="0" y="0"/>
            <a:ext cx="36000" cy="36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>
              <a:buNone/>
            </a:pPr>
            <a:r>
              <a:rPr lang="en-GB" sz="133">
                <a:solidFill>
                  <a:schemeClr val="bg1">
                    <a:alpha val="0"/>
                  </a:schemeClr>
                </a:solidFill>
              </a:rPr>
              <a:t>&lt;BTFP&gt;&lt;!-- BTFPCONFIGURATION:3C627466703E0D0A20203C212D2D20496E737472756374696F6E7320666F7220746865203C74656D706C6174653E207461673A204B656570202276657273696F6E2220616E6420227479706522206F7074696F6E7320756E6368616E6765642E2053657420226E616D6522206F7074696F6E20746F2074686520636C69656E74206E616D6520746861742073686F756C6420617070656172206F6E2074686520636C69656E7420636F6C6F722073656374696F6E2E202053657420227061676553697A652220746F207468652070617065722073697A6520796F75206172652073657474696E67207468697320736C696465206D6173746572207570206F6E2E2056616C69642076616C756573206172653A20227769646573637265656E222028776869636820657175616C732031363A39292C2022345F33222C202261342220616E6420226C6574746572222E204F627365727665206361706974616C697A6174696F6E21202D2D3E0D0A20203C74656D706C6174652076657273696F6E3D22322E332E342220747970653D22756E6272616E64656422206E616D653D22554E4843525F3136783922207061676553697A653D227769646573637265656E223E0D0A202020203C212D2D20496E737472756374696F6E7320666F72203C73657474696E67733E207461673A20496E2065616368207375622D74616720736574207468652068657820636F6465206F66207468652052474220636F6C6F7220796F75207769736820746F2075736520666F7220746865207374616E6461726420656C656D656E7473207768656E2074686579206172652063726561746564206F6E207468697320736C696465206D61737465722E204966207468652076616C7565206973206D697373696E67206F7220696E76616C69642C2064656661756C7420636F6C6F72732077696C6C20626520757365642E202D2D3E0D0A202020203C73657474696E67733E0D0A2020202020203C72756E6E696E674167656E64614261636B436F6C6F724C6566743E233737373737373C2F72756E6E696E674167656E64614261636B436F6C6F724C6566743E0D0A2020202020203C72756E6E696E674167656E64614261636B436F6C6F7252696768743E234232423242323C2F72756E6E696E674167656E64614261636B436F6C6F7252696768743E0D0A2020202020203C72756E6E696E674167656E646154657874436F6C6F724C6566743E234646464646463C2F72756E6E696E674167656E646154657874436F6C6F724C6566743E0D0A2020202020203C72756E6E696E674167656E646154657874436F6C6F7252696768743E234646464646463C2F72756E6E696E674167656E646154657874436F6C6F7252696768743E0D0A2020202020203C636F6C756D6E4865616465724C696E65436F6C6F723E233030303030303C2F636F6C756D6E4865616465724C696E65436F6C6F723E0D0A2020202020203C636F6C756D6E48656164657254657874436F6C6F723E233030303030303C2F636F6C756D6E48656164657254657874436F6C6F723E0D0A2020202020203C726F774865616465724C696E65436F6C6F723E233030303030303C2F726F774865616465724C696E65436F6C6F723E0D0A2020202020203C726F7748656164657254657874436F6C6F723E233030303030303C2F726F7748656164657254657874436F6C6F723E0D0A2020202020203C636F6E636C7573696F6E4172726F774C696E65436F6C6F723E233030373242433C2F636F6E636C7573696F6E4172726F774C696E65436F6C6F723E0D0A2020202020203C636F6E636C7573696F6E4172726F7754657874436F6C6F723E233030373242433C2F636F6E636C7573696F6E4172726F7754657874436F6C6F723E0D0A2020202020203C70657263656E74616765436972636C6546756C6C436972636C65436F6C6F723E233737373737373C2F70657263656E74616765436972636C6546756C6C436972636C65436F6C6F723E0D0A2020202020203C70657263656E74616765436972636C6554657874486967686C69676874436F6C6F723E233030373242433C2F70657263656E74616765436972636C6554657874486967686C69676874436F6C6F723E0D0A2020202020203C737461747573537469636B6572436F6C6F723E233737373737373C2F737461747573537469636B6572436F6C6F723E0D0A2020202020203C63616C6C6F75744261636B436F6C6F723E234646464646463C2F63616C6C6F75744261636B436F6C6F723E0D0A2020202020203C63616C6C6F7574546578744C696E65436F6C6F723E233737373737373C2F63616C6C6F7574546578744C696E65436F6C6F723E0D0A2020202020203C6E756D626572427562626C654261636B436F6C6F723E234646464646463C2F6E756D626572427562626C654261636B436F6C6F723E0D0A2020202020203C6E756D626572427562626C65546578744C696E65436F6C6F723E233030373242433C2F6E756D626572427562626C65546578744C696E65436F6C6F723E0D0A2020202020203C76616C7565436861696E546578744C696E65436F6C6F723E233030373242433C2F76616C7565436861696E546578744C696E65436F6C6F723E0D0A2020202020203C6167656E6461486967686C69676874436F6C6F723E233030373242433C2F6167656E6461486967686C69676874436F6C6F723E0D0A2020202020203C212D2D20546865203C7461626C65416363656E744E756D6265723E20646566696E6573207768696368207461626C65206C61796F75742066726F6D2074686520224C69676874205374796C6520312220726F772073686F756C64206265206170706C69656420666F72206E65776C792063726561746564207461626C65732E202056616C69642076616C7565732061726520302C20312C20322C20332C20342C20352C20616E642036202D20726570726573656E74696E6720746865206C61796F757473206F6E20746865205461626C65204C61796F75742064726F702D646F776E2066726F6D206C65667420746F2072696768742E202054686520686967686C6967687420636F6C6F7273207573656420696E2074686F7365207461626C65206C61796F757473206C696E6B20746F20746865205468656D6520636F6C6F722070616C657474652C20746865792063616E6E6F742062652073706563696669656420686572652E202D2D3E0D0A2020202020203C7461626C65416363656E744E756D6265723E333C2F7461626C65416363656E744E756D6265723E0D0A2020202020203C212D2D20546865203C737461747573537469636B657252756E6E696E674167656E6461466F6E7453697A653E207461672064657465726D696E6573207768617420666F6E742073697A652073686F756C64206265206170706C69656420746F206E65776C7920637265617465642073746174757320737469636B65727320616E642072756E6E696E67206167656E6461732E202056616C69642076616C7565732061726520696E7465676572206E756D626572732E20496620746865206F7074696F6E206973206E6F742070726573656E74206F72206E6F742076616C69642C207468652064656661756C7420697320757365642E202D2D3E0D0A2020202020203C737461747573537469636B657252756E6E696E674167656E6461466F6E7453697A653E31323C2F737461747573537469636B657252756E6E696E674167656E6461466F6E7453697A653E0D0A2020202020203C212D2D20546865203C636F6C756D6E53706163696E673E207461672064657465726D696E657320746865207769647468206F66207468652073706163696E67206265747765656E20636F6C756D6E7320696E2070742E2056616C69642076616C7565732061726520696E7465676572206E756D626572732C206D696E2E2032382C206D61782E20383520287E312D33636D292E20496620746865206F7074696F6E206973206E6F742070726573656E74206F72206E6F742076616C69642C207468652064656661756C7420697320757365642E202D2D3E0D0A2020202020203C636F6C756D6E53706163696E673E34323C2F636F6C756D6E53706163696E673E0D0A202020203C2F73657474696E67733E0D0A202020203C212D2D20496E737472756374696F6E7320666F72203C636F6C6F72733E207461673A2055736520616E79206E756D626572206F66203C636F6C6F723E2E2E2E3C2F636F6C6F723E206C696E65732E2045616368206C696E652063726561746573206120636C69656E7420636F6C6F72206F6E2074686520636C69656E7420636F6C6F722070616C6574746520696E20746865206F7264657220746865792061707065617220686572652E2054686520636C69656E7420636F6C6F722068657820636F646520676F6573206265747765656E20746865203C636F6C6F723E20616E64203C2F636F6C6F723E20746167732E20546865203C636F6C6F723E20746167206D6179206861766520746865206F7074696F6E2022636F6E7472617374696E6754657874436F6C6F72222E2049662069742069732073657420746F20612076616C6964205247422068657820636F6465207468656E207468617420636F6C6F722077696C6C206265207573656420666F722074657874206966207468652075736572206170706C6965732074686520636C69656E7420636F6C6F7220746F2066696C6C20612073686170652E202048656E63652C20636F6E7472617374696E6754657874436F6C6F7220757375616C6C79206973207768697465202823464646464646292C20626C61636B20282330303030303029206F7220616E6F74686572206461726B20636F6C6F722E202D2D3E0D0A202020203C636F6C6F72733E0D0A2020202020203C636F6C6F7220636F6E7472617374696E6754657874436F6C6F723D2223464646464646223E234544344142333C2F636F6C6F723E0D0A2020202020203C636F6C6F7220636F6E7472617374696E6754657874436F6C6F723D2223464646464646223E234642463134433C2F636F6C6F723E0D0A2020202020203C636F6C6F7220636F6E7472617374696E6754657874436F6C6F723D2223464646464646223E233030373242433C2F636F6C6F723E0D0A2020202020203C636F6C6F7220636F6E7472617374696E6754657874436F6C6F723D2223464646464646223E234232423242323C2F636F6C6F723E0D0A2020202020203C636F6C6F7220636F6E7472617374696E6754657874436F6C6F723D2223464646464646223E233737373737373C2F636F6C6F723E0D0A202020203C2F636F6C6F72733E0D0A20203C2F74656D706C6174653E0D0A20203C4775696465733E0D0A202020203C4C656674477569646520786D6C6E733D22323622202F3E0D0A202020203C5269676874477569646520786D6C6E733D2239333422202F3E0D0A202020203C5570706572537469636B6572477569646520786D6C6E733D22373722202F3E0D0A202020203C4C6F776572537469636B6572477569646520786D6C6E733D2231303822202F3E0D0A202020203C426F74746F6D477569646520786D6C6E733D2235323022202F3E0D0A20203C2F4775696465733E0D0A3C2F627466703E --&gt;&lt;/BTFP&gt;</a:t>
            </a:r>
          </a:p>
        </p:txBody>
      </p:sp>
      <p:sp>
        <p:nvSpPr>
          <p:cNvPr id="19" name="SlideNumber"/>
          <p:cNvSpPr/>
          <p:nvPr userDrawn="1"/>
        </p:nvSpPr>
        <p:spPr bwMode="gray">
          <a:xfrm>
            <a:off x="11715976" y="6650337"/>
            <a:ext cx="141064" cy="13849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marL="0" indent="0" algn="r" defTabSz="711182" rtl="0" eaLnBrk="1" latinLnBrk="0" hangingPunct="1">
              <a:spcBef>
                <a:spcPts val="1200"/>
              </a:spcBef>
              <a:buNone/>
            </a:pPr>
            <a:fld id="{BB69BBE8-4DB2-4642-B003-B220ACD5A2FD}" type="slidenum">
              <a:rPr lang="en-GB" sz="900" b="0" baseline="0" smtClean="0">
                <a:solidFill>
                  <a:schemeClr val="accent5"/>
                </a:solidFill>
                <a:latin typeface="+mn-lt"/>
              </a:rPr>
              <a:pPr marL="0" indent="0" algn="r" defTabSz="711182" rtl="0" eaLnBrk="1" latinLnBrk="0" hangingPunct="1">
                <a:spcBef>
                  <a:spcPts val="1200"/>
                </a:spcBef>
                <a:buNone/>
              </a:pPr>
              <a:t>‹#›</a:t>
            </a:fld>
            <a:endParaRPr lang="en-GB" sz="900" b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8" name="CreatedFooter"/>
          <p:cNvSpPr/>
          <p:nvPr userDrawn="1"/>
        </p:nvSpPr>
        <p:spPr>
          <a:xfrm>
            <a:off x="7263245" y="6661395"/>
            <a:ext cx="2140528" cy="16503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indent="0">
              <a:buNone/>
            </a:pPr>
            <a:r>
              <a:rPr lang="en-US" sz="600">
                <a:solidFill>
                  <a:srgbClr val="FFFFFF"/>
                </a:solidFill>
              </a:rPr>
              <a:t>220519_UNHCR - Social mapping  ...</a:t>
            </a:r>
            <a:endParaRPr lang="en-GB" sz="600">
              <a:solidFill>
                <a:srgbClr val="FFFFFF"/>
              </a:solidFill>
            </a:endParaRPr>
          </a:p>
        </p:txBody>
      </p:sp>
      <p:sp>
        <p:nvSpPr>
          <p:cNvPr id="7" name="OfficeCode"/>
          <p:cNvSpPr/>
          <p:nvPr userDrawn="1"/>
        </p:nvSpPr>
        <p:spPr>
          <a:xfrm>
            <a:off x="6722922" y="6661395"/>
            <a:ext cx="540327" cy="16503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indent="0">
              <a:buNone/>
            </a:pPr>
            <a:r>
              <a:rPr lang="en-GB" sz="600">
                <a:solidFill>
                  <a:srgbClr val="FFFFFF"/>
                </a:solidFill>
              </a:rPr>
              <a:t>WSS</a:t>
            </a:r>
          </a:p>
        </p:txBody>
      </p:sp>
      <p:sp>
        <p:nvSpPr>
          <p:cNvPr id="6" name="Disclaimer"/>
          <p:cNvSpPr/>
          <p:nvPr userDrawn="1"/>
        </p:nvSpPr>
        <p:spPr>
          <a:xfrm>
            <a:off x="334963" y="6642002"/>
            <a:ext cx="6387956" cy="16503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indent="0" algn="l" defTabSz="711182" rtl="0" eaLnBrk="1" latinLnBrk="0" hangingPunct="1">
              <a:spcBef>
                <a:spcPts val="1200"/>
              </a:spcBef>
              <a:buNone/>
            </a:pPr>
            <a:r>
              <a:rPr lang="en-GB" sz="600">
                <a:solidFill>
                  <a:schemeClr val="bg2"/>
                </a:solidFill>
              </a:rPr>
              <a:t>This information is confidential and was prepared by ACME Corp.; it is not to be relied on by any 3rd party without ACME's prior written consent</a:t>
            </a:r>
          </a:p>
        </p:txBody>
      </p:sp>
      <p:cxnSp>
        <p:nvCxnSpPr>
          <p:cNvPr id="20" name="FooterSeparatorLine"/>
          <p:cNvCxnSpPr/>
          <p:nvPr userDrawn="1"/>
        </p:nvCxnSpPr>
        <p:spPr>
          <a:xfrm>
            <a:off x="0" y="6598800"/>
            <a:ext cx="11857037" cy="0"/>
          </a:xfrm>
          <a:prstGeom prst="line">
            <a:avLst/>
          </a:prstGeom>
          <a:ln w="9525" cap="flat">
            <a:solidFill>
              <a:schemeClr val="accent3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334436" y="1376363"/>
            <a:ext cx="11522603" cy="5221287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334964" y="3"/>
            <a:ext cx="11522075" cy="876687"/>
          </a:xfrm>
          <a:prstGeom prst="rect">
            <a:avLst/>
          </a:prstGeom>
        </p:spPr>
        <p:txBody>
          <a:bodyPr vert="horz" lIns="36000" tIns="36000" rIns="36000" bIns="72000" rtlCol="0" anchor="b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btfpLayoutConfig" hidden="1"/>
          <p:cNvSpPr txBox="1"/>
          <p:nvPr userDrawn="1"/>
        </p:nvSpPr>
        <p:spPr>
          <a:xfrm>
            <a:off x="12700" y="12700"/>
            <a:ext cx="598488" cy="93158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r>
              <a:rPr lang="en-GB" sz="133">
                <a:solidFill>
                  <a:srgbClr val="FFFFFF">
                    <a:alpha val="0"/>
                  </a:srgbClr>
                </a:solidFill>
              </a:rPr>
              <a:t>overall_0_131468204519021135 columns_1_131468204519021135 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" y="980951"/>
            <a:ext cx="12191997" cy="0"/>
          </a:xfrm>
          <a:prstGeom prst="line">
            <a:avLst/>
          </a:prstGeom>
          <a:ln w="952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 descr="http://2.bp.blogspot.com/-vSFSzjNIgkg/Ucq-jFhYcHI/AAAAAAAAAbQ/A0SFzuICjxI/s1600/Logo+UNHCR+The+UN+Refugee+Agency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950026" y="6632653"/>
            <a:ext cx="727903" cy="18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04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txStyles>
    <p:titleStyle>
      <a:lvl1pPr algn="l" defTabSz="711182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80970" indent="-180970" algn="l" defTabSz="914332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42" indent="-180970" algn="l" defTabSz="914332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75" indent="-173034" algn="l" defTabSz="914332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45" indent="-180970" algn="l" defTabSz="914332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03" indent="-182558" algn="l" defTabSz="914332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177796" indent="-177796" algn="l" defTabSz="711182" rtl="0" eaLnBrk="1" latinLnBrk="0" hangingPunct="1">
        <a:spcBef>
          <a:spcPts val="1200"/>
        </a:spcBef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5591" indent="-177796" algn="l" defTabSz="711182" rtl="0" eaLnBrk="1" latinLnBrk="0" hangingPunct="1">
        <a:spcBef>
          <a:spcPts val="600"/>
        </a:spcBef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387" indent="-177796" algn="l" defTabSz="711182" rtl="0" eaLnBrk="1" latinLnBrk="0" hangingPunct="1">
        <a:spcBef>
          <a:spcPts val="600"/>
        </a:spcBef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1182" indent="-177796" algn="l" defTabSz="711182" rtl="0" eaLnBrk="1" latinLnBrk="0" hangingPunct="1">
        <a:spcBef>
          <a:spcPts val="600"/>
        </a:spcBef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88978" indent="-177796" algn="l" defTabSz="711182" rtl="0" eaLnBrk="1" latinLnBrk="0" hangingPunct="1">
        <a:spcBef>
          <a:spcPts val="600"/>
        </a:spcBef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66773" algn="l" defTabSz="7111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244569" algn="l" defTabSz="7111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422364" algn="l" defTabSz="7111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00160" algn="l" defTabSz="7111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18">
          <p15:clr>
            <a:srgbClr val="D1D1D1"/>
          </p15:clr>
        </p15:guide>
        <p15:guide id="2" pos="211">
          <p15:clr>
            <a:srgbClr val="D1D1D1"/>
          </p15:clr>
        </p15:guide>
        <p15:guide id="4" orient="horz" pos="867">
          <p15:clr>
            <a:srgbClr val="D1D1D1"/>
          </p15:clr>
        </p15:guide>
        <p15:guide id="7" orient="horz" pos="4156">
          <p15:clr>
            <a:srgbClr val="D1D1D1"/>
          </p15:clr>
        </p15:guide>
        <p15:guide id="8" pos="7469">
          <p15:clr>
            <a:srgbClr val="D1D1D1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46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openxmlformats.org/officeDocument/2006/relationships/image" Target="../media/image4.jpe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4.jpe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4.jpe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4.jpe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5" Type="http://schemas.openxmlformats.org/officeDocument/2006/relationships/image" Target="../media/image4.jpe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5" Type="http://schemas.openxmlformats.org/officeDocument/2006/relationships/image" Target="../media/image4.jpe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5" Type="http://schemas.openxmlformats.org/officeDocument/2006/relationships/image" Target="../media/image4.jpe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5" Type="http://schemas.openxmlformats.org/officeDocument/2006/relationships/image" Target="../media/image46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6" Type="http://schemas.openxmlformats.org/officeDocument/2006/relationships/chart" Target="../charts/chart2.xml"/><Relationship Id="rId5" Type="http://schemas.openxmlformats.org/officeDocument/2006/relationships/image" Target="../media/image46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14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6" Type="http://schemas.openxmlformats.org/officeDocument/2006/relationships/diagramData" Target="../diagrams/data1.xml"/><Relationship Id="rId5" Type="http://schemas.openxmlformats.org/officeDocument/2006/relationships/image" Target="../media/image46.png"/><Relationship Id="rId10" Type="http://schemas.microsoft.com/office/2007/relationships/diagramDrawing" Target="../diagrams/drawing1.xml"/><Relationship Id="rId4" Type="http://schemas.openxmlformats.org/officeDocument/2006/relationships/image" Target="../media/image4.jpeg"/><Relationship Id="rId9" Type="http://schemas.openxmlformats.org/officeDocument/2006/relationships/diagramColors" Target="../diagrams/colors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6" Type="http://schemas.openxmlformats.org/officeDocument/2006/relationships/chart" Target="../charts/chart3.xml"/><Relationship Id="rId5" Type="http://schemas.openxmlformats.org/officeDocument/2006/relationships/image" Target="../media/image46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5" Type="http://schemas.openxmlformats.org/officeDocument/2006/relationships/image" Target="../media/image46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9.jpeg"/><Relationship Id="rId7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chart" Target="../charts/chart1.xml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9.jpeg"/><Relationship Id="rId7" Type="http://schemas.openxmlformats.org/officeDocument/2006/relationships/image" Target="../media/image41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btfpColumnIndicatorGroup2">
            <a:extLst>
              <a:ext uri="{FF2B5EF4-FFF2-40B4-BE49-F238E27FC236}">
                <a16:creationId xmlns:a16="http://schemas.microsoft.com/office/drawing/2014/main" id="{4F0169E4-580B-4BEE-8490-B50E5F16526C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1" name="btfpColumnGapBlocker300697">
              <a:extLst>
                <a:ext uri="{FF2B5EF4-FFF2-40B4-BE49-F238E27FC236}">
                  <a16:creationId xmlns:a16="http://schemas.microsoft.com/office/drawing/2014/main" id="{7245EF74-1379-49BC-9B19-30755CD59F19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9" name="btfpColumnGapBlocker729464">
              <a:extLst>
                <a:ext uri="{FF2B5EF4-FFF2-40B4-BE49-F238E27FC236}">
                  <a16:creationId xmlns:a16="http://schemas.microsoft.com/office/drawing/2014/main" id="{2DBEDC95-29F9-49A1-A8B1-442FB4633231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cxnSp>
          <p:nvCxnSpPr>
            <p:cNvPr id="7" name="btfpColumnIndicator199490">
              <a:extLst>
                <a:ext uri="{FF2B5EF4-FFF2-40B4-BE49-F238E27FC236}">
                  <a16:creationId xmlns:a16="http://schemas.microsoft.com/office/drawing/2014/main" id="{717509E6-F4FF-4081-A759-7CD4415C2498}"/>
                </a:ext>
              </a:extLst>
            </p:cNvPr>
            <p:cNvCxnSpPr/>
            <p:nvPr/>
          </p:nvCxnSpPr>
          <p:spPr bwMode="gray">
            <a:xfrm flipH="1"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btfpColumnIndicator502144">
              <a:extLst>
                <a:ext uri="{FF2B5EF4-FFF2-40B4-BE49-F238E27FC236}">
                  <a16:creationId xmlns:a16="http://schemas.microsoft.com/office/drawing/2014/main" id="{9BC13F6F-A071-4C5D-9AAF-4C15DDAC411C}"/>
                </a:ext>
              </a:extLst>
            </p:cNvPr>
            <p:cNvCxnSpPr/>
            <p:nvPr/>
          </p:nvCxnSpPr>
          <p:spPr bwMode="gray">
            <a:xfrm flipH="1"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btfpColumnIndicatorGroup1">
            <a:extLst>
              <a:ext uri="{FF2B5EF4-FFF2-40B4-BE49-F238E27FC236}">
                <a16:creationId xmlns:a16="http://schemas.microsoft.com/office/drawing/2014/main" id="{ED21A565-0503-4030-ADF6-3192F7A1902E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0" name="btfpColumnGapBlocker640113">
              <a:extLst>
                <a:ext uri="{FF2B5EF4-FFF2-40B4-BE49-F238E27FC236}">
                  <a16:creationId xmlns:a16="http://schemas.microsoft.com/office/drawing/2014/main" id="{1818DC8C-B81C-4575-93F4-A350A404B911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8" name="btfpColumnGapBlocker558468">
              <a:extLst>
                <a:ext uri="{FF2B5EF4-FFF2-40B4-BE49-F238E27FC236}">
                  <a16:creationId xmlns:a16="http://schemas.microsoft.com/office/drawing/2014/main" id="{BA16AA80-4B97-4C8E-BE61-F7AAAED010E3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cxnSp>
          <p:nvCxnSpPr>
            <p:cNvPr id="6" name="btfpColumnIndicator309512">
              <a:extLst>
                <a:ext uri="{FF2B5EF4-FFF2-40B4-BE49-F238E27FC236}">
                  <a16:creationId xmlns:a16="http://schemas.microsoft.com/office/drawing/2014/main" id="{02D3578A-E5C7-4DB1-8601-5C1F35F1747B}"/>
                </a:ext>
              </a:extLst>
            </p:cNvPr>
            <p:cNvCxnSpPr/>
            <p:nvPr/>
          </p:nvCxnSpPr>
          <p:spPr bwMode="gray">
            <a:xfrm flipH="1"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btfpColumnIndicator297710">
              <a:extLst>
                <a:ext uri="{FF2B5EF4-FFF2-40B4-BE49-F238E27FC236}">
                  <a16:creationId xmlns:a16="http://schemas.microsoft.com/office/drawing/2014/main" id="{59EEBFC6-BE6A-4072-BE00-4CD43C7D2248}"/>
                </a:ext>
              </a:extLst>
            </p:cNvPr>
            <p:cNvCxnSpPr/>
            <p:nvPr/>
          </p:nvCxnSpPr>
          <p:spPr bwMode="gray">
            <a:xfrm flipH="1"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69239E-C11C-416A-9BC3-E8FA85D643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Aktywizacja zawodowa długotrwale bezrobotnych uchodźców przebywających w obiektach zbiorowego zakwaterowania</a:t>
            </a:r>
            <a:endParaRPr lang="LID4096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475F8-E908-4C3A-9C13-1624BA98FC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5227" y="4619057"/>
            <a:ext cx="11374155" cy="567868"/>
          </a:xfrm>
        </p:spPr>
        <p:txBody>
          <a:bodyPr/>
          <a:lstStyle/>
          <a:p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łożenia do projektu pilotażowego: UNHCR &amp; Jobs First</a:t>
            </a:r>
            <a:endParaRPr lang="en-US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572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btfpColumnIndicatorGroup2">
            <a:extLst>
              <a:ext uri="{FF2B5EF4-FFF2-40B4-BE49-F238E27FC236}">
                <a16:creationId xmlns:a16="http://schemas.microsoft.com/office/drawing/2014/main" id="{077C6FF0-C7F5-4C83-A1B1-C716181D6BEC}"/>
              </a:ext>
            </a:extLst>
          </p:cNvPr>
          <p:cNvGrpSpPr/>
          <p:nvPr/>
        </p:nvGrpSpPr>
        <p:grpSpPr>
          <a:xfrm>
            <a:off x="0" y="6963902"/>
            <a:ext cx="12192000" cy="137160"/>
            <a:chOff x="0" y="6926580"/>
            <a:chExt cx="12192000" cy="137160"/>
          </a:xfrm>
        </p:grpSpPr>
        <p:sp>
          <p:nvSpPr>
            <p:cNvPr id="44" name="btfpColumnGapBlocker502892">
              <a:extLst>
                <a:ext uri="{FF2B5EF4-FFF2-40B4-BE49-F238E27FC236}">
                  <a16:creationId xmlns:a16="http://schemas.microsoft.com/office/drawing/2014/main" id="{BAB6292A-A211-44DC-8E03-C2CF40CEB68D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2" name="btfpColumnGapBlocker718808">
              <a:extLst>
                <a:ext uri="{FF2B5EF4-FFF2-40B4-BE49-F238E27FC236}">
                  <a16:creationId xmlns:a16="http://schemas.microsoft.com/office/drawing/2014/main" id="{51F5F286-F8BB-47D9-97D2-03A4F2D6C6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40" name="btfpColumnIndicator129800">
              <a:extLst>
                <a:ext uri="{FF2B5EF4-FFF2-40B4-BE49-F238E27FC236}">
                  <a16:creationId xmlns:a16="http://schemas.microsoft.com/office/drawing/2014/main" id="{FB09C10D-22DB-4F88-9E93-99A89518283B}"/>
                </a:ext>
              </a:extLst>
            </p:cNvPr>
            <p:cNvCxnSpPr/>
            <p:nvPr/>
          </p:nvCxnSpPr>
          <p:spPr bwMode="gray">
            <a:xfrm flipH="1"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btfpColumnIndicator595147">
              <a:extLst>
                <a:ext uri="{FF2B5EF4-FFF2-40B4-BE49-F238E27FC236}">
                  <a16:creationId xmlns:a16="http://schemas.microsoft.com/office/drawing/2014/main" id="{D46C7B7D-27F0-45AA-97BF-019619CCB00E}"/>
                </a:ext>
              </a:extLst>
            </p:cNvPr>
            <p:cNvCxnSpPr/>
            <p:nvPr/>
          </p:nvCxnSpPr>
          <p:spPr bwMode="gray">
            <a:xfrm flipH="1"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btfpColumnIndicatorGroup1">
            <a:extLst>
              <a:ext uri="{FF2B5EF4-FFF2-40B4-BE49-F238E27FC236}">
                <a16:creationId xmlns:a16="http://schemas.microsoft.com/office/drawing/2014/main" id="{C5BB063B-0D4A-449D-9919-B851856D0DFF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43" name="btfpColumnGapBlocker155465">
              <a:extLst>
                <a:ext uri="{FF2B5EF4-FFF2-40B4-BE49-F238E27FC236}">
                  <a16:creationId xmlns:a16="http://schemas.microsoft.com/office/drawing/2014/main" id="{96573723-CE48-432C-A16B-559BBC9B469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1" name="btfpColumnGapBlocker745494">
              <a:extLst>
                <a:ext uri="{FF2B5EF4-FFF2-40B4-BE49-F238E27FC236}">
                  <a16:creationId xmlns:a16="http://schemas.microsoft.com/office/drawing/2014/main" id="{B13207AA-70B5-4F74-8239-406DE6FBA356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39" name="btfpColumnIndicator854281">
              <a:extLst>
                <a:ext uri="{FF2B5EF4-FFF2-40B4-BE49-F238E27FC236}">
                  <a16:creationId xmlns:a16="http://schemas.microsoft.com/office/drawing/2014/main" id="{5EEE0701-8571-4F9D-B60A-C57553D3D804}"/>
                </a:ext>
              </a:extLst>
            </p:cNvPr>
            <p:cNvCxnSpPr/>
            <p:nvPr/>
          </p:nvCxnSpPr>
          <p:spPr bwMode="gray">
            <a:xfrm flipH="1"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btfpColumnIndicator708403">
              <a:extLst>
                <a:ext uri="{FF2B5EF4-FFF2-40B4-BE49-F238E27FC236}">
                  <a16:creationId xmlns:a16="http://schemas.microsoft.com/office/drawing/2014/main" id="{227C2202-5C58-4D63-99F6-BBE3A99E2843}"/>
                </a:ext>
              </a:extLst>
            </p:cNvPr>
            <p:cNvCxnSpPr/>
            <p:nvPr/>
          </p:nvCxnSpPr>
          <p:spPr bwMode="gray">
            <a:xfrm flipH="1"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A1AC2C-2857-46B3-8296-79E63F40B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5" y="2"/>
            <a:ext cx="11675329" cy="87668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999" b="0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Lato Bold"/>
                <a:cs typeface="Arial"/>
              </a:rPr>
              <a:t>Harmonogram Projektu</a:t>
            </a:r>
            <a:endParaRPr kumimoji="0" lang="en-US" sz="2999" b="0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Lato Bold"/>
              <a:cs typeface="Arial"/>
            </a:endParaRPr>
          </a:p>
        </p:txBody>
      </p:sp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792BBB3A-DC26-9F06-28EC-D452F2476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6891" y="236438"/>
            <a:ext cx="2318035" cy="556042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887B7D45-F27A-6A20-42EC-13C82F910299}"/>
              </a:ext>
            </a:extLst>
          </p:cNvPr>
          <p:cNvSpPr txBox="1">
            <a:spLocks/>
          </p:cNvSpPr>
          <p:nvPr/>
        </p:nvSpPr>
        <p:spPr>
          <a:xfrm>
            <a:off x="330199" y="1790126"/>
            <a:ext cx="5030493" cy="1105156"/>
          </a:xfrm>
          <a:prstGeom prst="rect">
            <a:avLst/>
          </a:prstGeom>
        </p:spPr>
        <p:txBody>
          <a:bodyPr numCol="1">
            <a:noAutofit/>
          </a:bodyPr>
          <a:lstStyle>
            <a:lvl1pPr marL="180970" indent="-180970" algn="l" defTabSz="914332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42" indent="-180970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75" indent="-173034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45" indent="-180970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03" indent="-182558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Google Shape;81;p15">
            <a:extLst>
              <a:ext uri="{FF2B5EF4-FFF2-40B4-BE49-F238E27FC236}">
                <a16:creationId xmlns:a16="http://schemas.microsoft.com/office/drawing/2014/main" id="{D2773018-4CAF-1198-2409-4D840ECCA405}"/>
              </a:ext>
            </a:extLst>
          </p:cNvPr>
          <p:cNvSpPr txBox="1"/>
          <p:nvPr/>
        </p:nvSpPr>
        <p:spPr>
          <a:xfrm>
            <a:off x="17001873" y="6485549"/>
            <a:ext cx="1627136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1200" b="1" ker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PRELIMINARY ANALYSIS BY:</a:t>
            </a:r>
            <a:endParaRPr sz="1200" ker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8841C48-2FD8-F1D7-32EC-7E86C3685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53771"/>
              </p:ext>
            </p:extLst>
          </p:nvPr>
        </p:nvGraphicFramePr>
        <p:xfrm>
          <a:off x="330198" y="1247886"/>
          <a:ext cx="11155676" cy="50453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30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3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3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13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13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13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13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13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139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2139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2139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2139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143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lang="en-US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0632" marR="30632" marT="30632" marB="306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400"/>
                        </a:spcBef>
                        <a:buNone/>
                      </a:pPr>
                      <a:endParaRPr lang="en-US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0632" marR="30632" marT="30632" marB="306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Sierpień</a:t>
                      </a:r>
                      <a:endParaRPr lang="en-US" sz="8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0632" marR="30632" marT="30632" marB="306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Wrzesień</a:t>
                      </a:r>
                      <a:endParaRPr lang="en-US" sz="8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0632" marR="30632" marT="30632" marB="306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Październik</a:t>
                      </a:r>
                      <a:endParaRPr lang="en-US" sz="8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0632" marR="30632" marT="30632" marB="306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Listopad</a:t>
                      </a:r>
                      <a:endParaRPr lang="en-US" sz="8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0632" marR="30632" marT="30632" marB="306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Grudzień</a:t>
                      </a:r>
                      <a:endParaRPr lang="en-US" sz="8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0632" marR="30632" marT="30632" marB="306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Styczeń</a:t>
                      </a:r>
                      <a:endParaRPr lang="en-US" sz="8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0632" marR="30632" marT="30632" marB="306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Luty</a:t>
                      </a:r>
                      <a:endParaRPr lang="en-US" sz="8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0632" marR="30632" marT="30632" marB="306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Marzec</a:t>
                      </a:r>
                      <a:endParaRPr lang="en-US" sz="8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0632" marR="30632" marT="30632" marB="306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Kwiecień</a:t>
                      </a:r>
                      <a:endParaRPr lang="en-US" sz="8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0632" marR="30632" marT="30632" marB="306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Maj</a:t>
                      </a:r>
                      <a:endParaRPr lang="en-US" sz="8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0632" marR="30632" marT="30632" marB="306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Czerwiec</a:t>
                      </a:r>
                      <a:endParaRPr lang="en-US" sz="8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0632" marR="30632" marT="30632" marB="30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Lipiec</a:t>
                      </a:r>
                      <a:endParaRPr lang="en-US" sz="8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0632" marR="30632" marT="30632" marB="306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Sierpień</a:t>
                      </a:r>
                      <a:endParaRPr lang="en-US" sz="8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0632" marR="30632" marT="30632" marB="306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958">
                <a:tc gridSpan="2">
                  <a:txBody>
                    <a:bodyPr/>
                    <a:lstStyle/>
                    <a:p>
                      <a:pPr marL="0" marR="0" lvl="0" indent="0" algn="l" defTabSz="71118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Etap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1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 </a:t>
                      </a: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Przygotowania do projektu</a:t>
                      </a:r>
                      <a:endParaRPr lang="en-US" sz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264" marR="61264" marT="61264" marB="6126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1264" marR="61264" marT="61264" marB="61264" anchor="ctr">
                    <a:lnL w="6350" cap="flat" cmpd="sng" algn="ctr">
                      <a:solidFill>
                        <a:srgbClr val="D0D0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796" indent="-177796" algn="l" defTabSz="711182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buChar char="•"/>
                      </a:pPr>
                      <a:endParaRPr lang="en-US" sz="7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754516"/>
                  </a:ext>
                </a:extLst>
              </a:tr>
              <a:tr h="748958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Etap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 </a:t>
                      </a: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Rekrutacja uczestników</a:t>
                      </a:r>
                      <a:endParaRPr lang="en-US" sz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264" marR="61264" marT="61264" marB="6126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6350" cap="flat" cmpd="sng" algn="ctr">
                      <a:solidFill>
                        <a:srgbClr val="D0D0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796" indent="-177796" algn="l" defTabSz="711182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buChar char="•"/>
                      </a:pPr>
                      <a:endParaRPr lang="en-US" sz="7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958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Etap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</a:t>
                      </a:r>
                      <a:r>
                        <a:rPr lang="pl-PL" sz="1200" b="0" baseline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pl-PL" sz="1200" b="1" baseline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Działania aktywizacyjne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264" marR="61264" marT="61264" marB="6126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6350" cap="flat" cmpd="sng" algn="ctr">
                      <a:solidFill>
                        <a:srgbClr val="D0D0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796" indent="-177796" algn="l" defTabSz="711182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buChar char="•"/>
                      </a:pPr>
                      <a:endParaRPr lang="en-US" sz="7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44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Etap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3.1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 </a:t>
                      </a: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Wsparcie indywidualne do podjęcia zatrudniania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264" marR="61264" marT="61264" marB="6126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6350" cap="flat" cmpd="sng" algn="ctr">
                      <a:solidFill>
                        <a:srgbClr val="D0D0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796" indent="-177796" algn="l" defTabSz="711182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buChar char="•"/>
                      </a:pPr>
                      <a:endParaRPr lang="en-US" sz="7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44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Etap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3.2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 </a:t>
                      </a: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Wsparcie w celu pozostania w zatrudnieniu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264" marR="61264" marT="61264" marB="6126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6350" cap="flat" cmpd="sng" algn="ctr">
                      <a:solidFill>
                        <a:srgbClr val="D0D0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796" indent="-177796" algn="l" defTabSz="711182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buChar char="•"/>
                      </a:pPr>
                      <a:endParaRPr lang="en-US" sz="7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0059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Etap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 </a:t>
                      </a: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Opracowanie empirycznie sprawdzonej metodologii aktywizacji i ewaluacja projektu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264" marR="61264" marT="61264" marB="6126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6350" cap="flat" cmpd="sng" algn="ctr">
                      <a:solidFill>
                        <a:srgbClr val="D0D0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796" indent="-177796" algn="l" defTabSz="711182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buChar char="•"/>
                      </a:pPr>
                      <a:endParaRPr lang="en-US" sz="7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7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61264" marR="61264" marT="61264" marB="612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0EFB9334-5B21-4BF4-B364-F5BCB1FDBB2D}"/>
              </a:ext>
            </a:extLst>
          </p:cNvPr>
          <p:cNvSpPr/>
          <p:nvPr/>
        </p:nvSpPr>
        <p:spPr bwMode="gray">
          <a:xfrm>
            <a:off x="3410465" y="1969201"/>
            <a:ext cx="1235676" cy="214734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68BCC3-9796-D84D-ABEB-457EF00A711C}"/>
              </a:ext>
            </a:extLst>
          </p:cNvPr>
          <p:cNvSpPr/>
          <p:nvPr/>
        </p:nvSpPr>
        <p:spPr bwMode="gray">
          <a:xfrm>
            <a:off x="4651963" y="2671403"/>
            <a:ext cx="1235676" cy="214734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5F5DBD3-BA60-AAD9-5B5C-69991250F742}"/>
              </a:ext>
            </a:extLst>
          </p:cNvPr>
          <p:cNvSpPr/>
          <p:nvPr/>
        </p:nvSpPr>
        <p:spPr bwMode="gray">
          <a:xfrm>
            <a:off x="5269802" y="3414300"/>
            <a:ext cx="5588698" cy="214734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BE82D17-9197-CFC1-4E02-3C7B073AF775}"/>
              </a:ext>
            </a:extLst>
          </p:cNvPr>
          <p:cNvSpPr/>
          <p:nvPr/>
        </p:nvSpPr>
        <p:spPr bwMode="gray">
          <a:xfrm>
            <a:off x="5269801" y="4202287"/>
            <a:ext cx="3727241" cy="214734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5C21520-5B46-D97B-4EB2-3B2980040058}"/>
              </a:ext>
            </a:extLst>
          </p:cNvPr>
          <p:cNvSpPr/>
          <p:nvPr/>
        </p:nvSpPr>
        <p:spPr bwMode="gray">
          <a:xfrm>
            <a:off x="8379204" y="4959008"/>
            <a:ext cx="2479296" cy="214734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79C585-1762-0453-5713-875D93B81BAA}"/>
              </a:ext>
            </a:extLst>
          </p:cNvPr>
          <p:cNvSpPr/>
          <p:nvPr/>
        </p:nvSpPr>
        <p:spPr bwMode="gray">
          <a:xfrm>
            <a:off x="10858500" y="5799705"/>
            <a:ext cx="627374" cy="20038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 err="1">
              <a:solidFill>
                <a:schemeClr val="tx1"/>
              </a:solidFill>
            </a:endParaRPr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80CDB15A-CEC9-24EE-34A2-DB6B0E451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6891" y="236438"/>
            <a:ext cx="2318035" cy="6347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747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btfpColumnIndicatorGroup2">
            <a:extLst>
              <a:ext uri="{FF2B5EF4-FFF2-40B4-BE49-F238E27FC236}">
                <a16:creationId xmlns:a16="http://schemas.microsoft.com/office/drawing/2014/main" id="{077C6FF0-C7F5-4C83-A1B1-C716181D6BEC}"/>
              </a:ext>
            </a:extLst>
          </p:cNvPr>
          <p:cNvGrpSpPr/>
          <p:nvPr/>
        </p:nvGrpSpPr>
        <p:grpSpPr>
          <a:xfrm>
            <a:off x="0" y="6963902"/>
            <a:ext cx="12192000" cy="137160"/>
            <a:chOff x="0" y="6926580"/>
            <a:chExt cx="12192000" cy="137160"/>
          </a:xfrm>
        </p:grpSpPr>
        <p:sp>
          <p:nvSpPr>
            <p:cNvPr id="44" name="btfpColumnGapBlocker502892">
              <a:extLst>
                <a:ext uri="{FF2B5EF4-FFF2-40B4-BE49-F238E27FC236}">
                  <a16:creationId xmlns:a16="http://schemas.microsoft.com/office/drawing/2014/main" id="{BAB6292A-A211-44DC-8E03-C2CF40CEB68D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2" name="btfpColumnGapBlocker718808">
              <a:extLst>
                <a:ext uri="{FF2B5EF4-FFF2-40B4-BE49-F238E27FC236}">
                  <a16:creationId xmlns:a16="http://schemas.microsoft.com/office/drawing/2014/main" id="{51F5F286-F8BB-47D9-97D2-03A4F2D6C6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40" name="btfpColumnIndicator129800">
              <a:extLst>
                <a:ext uri="{FF2B5EF4-FFF2-40B4-BE49-F238E27FC236}">
                  <a16:creationId xmlns:a16="http://schemas.microsoft.com/office/drawing/2014/main" id="{FB09C10D-22DB-4F88-9E93-99A89518283B}"/>
                </a:ext>
              </a:extLst>
            </p:cNvPr>
            <p:cNvCxnSpPr/>
            <p:nvPr/>
          </p:nvCxnSpPr>
          <p:spPr bwMode="gray">
            <a:xfrm flipH="1"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btfpColumnIndicator595147">
              <a:extLst>
                <a:ext uri="{FF2B5EF4-FFF2-40B4-BE49-F238E27FC236}">
                  <a16:creationId xmlns:a16="http://schemas.microsoft.com/office/drawing/2014/main" id="{D46C7B7D-27F0-45AA-97BF-019619CCB00E}"/>
                </a:ext>
              </a:extLst>
            </p:cNvPr>
            <p:cNvCxnSpPr/>
            <p:nvPr/>
          </p:nvCxnSpPr>
          <p:spPr bwMode="gray">
            <a:xfrm flipH="1"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btfpColumnIndicatorGroup1">
            <a:extLst>
              <a:ext uri="{FF2B5EF4-FFF2-40B4-BE49-F238E27FC236}">
                <a16:creationId xmlns:a16="http://schemas.microsoft.com/office/drawing/2014/main" id="{C5BB063B-0D4A-449D-9919-B851856D0DFF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43" name="btfpColumnGapBlocker155465">
              <a:extLst>
                <a:ext uri="{FF2B5EF4-FFF2-40B4-BE49-F238E27FC236}">
                  <a16:creationId xmlns:a16="http://schemas.microsoft.com/office/drawing/2014/main" id="{96573723-CE48-432C-A16B-559BBC9B469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1" name="btfpColumnGapBlocker745494">
              <a:extLst>
                <a:ext uri="{FF2B5EF4-FFF2-40B4-BE49-F238E27FC236}">
                  <a16:creationId xmlns:a16="http://schemas.microsoft.com/office/drawing/2014/main" id="{B13207AA-70B5-4F74-8239-406DE6FBA356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39" name="btfpColumnIndicator854281">
              <a:extLst>
                <a:ext uri="{FF2B5EF4-FFF2-40B4-BE49-F238E27FC236}">
                  <a16:creationId xmlns:a16="http://schemas.microsoft.com/office/drawing/2014/main" id="{5EEE0701-8571-4F9D-B60A-C57553D3D804}"/>
                </a:ext>
              </a:extLst>
            </p:cNvPr>
            <p:cNvCxnSpPr/>
            <p:nvPr/>
          </p:nvCxnSpPr>
          <p:spPr bwMode="gray">
            <a:xfrm flipH="1"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btfpColumnIndicator708403">
              <a:extLst>
                <a:ext uri="{FF2B5EF4-FFF2-40B4-BE49-F238E27FC236}">
                  <a16:creationId xmlns:a16="http://schemas.microsoft.com/office/drawing/2014/main" id="{227C2202-5C58-4D63-99F6-BBE3A99E2843}"/>
                </a:ext>
              </a:extLst>
            </p:cNvPr>
            <p:cNvCxnSpPr/>
            <p:nvPr/>
          </p:nvCxnSpPr>
          <p:spPr bwMode="gray">
            <a:xfrm flipH="1"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FFE232A-B111-BF9A-B131-F2BDF6261425}"/>
              </a:ext>
            </a:extLst>
          </p:cNvPr>
          <p:cNvSpPr txBox="1"/>
          <p:nvPr/>
        </p:nvSpPr>
        <p:spPr bwMode="gray">
          <a:xfrm>
            <a:off x="1286570" y="3429000"/>
            <a:ext cx="9618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Metodologia i dotychczasowe doświadczenia – Jobs First</a:t>
            </a:r>
            <a:endParaRPr lang="en-US" sz="2000" dirty="0"/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A9387EB6-EC8F-4116-48E1-1913475B5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344" y="236438"/>
            <a:ext cx="2318035" cy="634756"/>
          </a:xfrm>
          <a:prstGeom prst="rect">
            <a:avLst/>
          </a:prstGeom>
        </p:spPr>
      </p:pic>
      <p:pic>
        <p:nvPicPr>
          <p:cNvPr id="3" name="Obraz 6">
            <a:extLst>
              <a:ext uri="{FF2B5EF4-FFF2-40B4-BE49-F238E27FC236}">
                <a16:creationId xmlns:a16="http://schemas.microsoft.com/office/drawing/2014/main" id="{5E3DFC45-9F47-3499-2106-12ED02FD9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7526" y="-10211"/>
            <a:ext cx="1524274" cy="1524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759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btfpColumnIndicatorGroup2">
            <a:extLst>
              <a:ext uri="{FF2B5EF4-FFF2-40B4-BE49-F238E27FC236}">
                <a16:creationId xmlns:a16="http://schemas.microsoft.com/office/drawing/2014/main" id="{077C6FF0-C7F5-4C83-A1B1-C716181D6BEC}"/>
              </a:ext>
            </a:extLst>
          </p:cNvPr>
          <p:cNvGrpSpPr/>
          <p:nvPr/>
        </p:nvGrpSpPr>
        <p:grpSpPr>
          <a:xfrm>
            <a:off x="0" y="6963902"/>
            <a:ext cx="12192000" cy="137160"/>
            <a:chOff x="0" y="6926580"/>
            <a:chExt cx="12192000" cy="137160"/>
          </a:xfrm>
        </p:grpSpPr>
        <p:sp>
          <p:nvSpPr>
            <p:cNvPr id="44" name="btfpColumnGapBlocker502892">
              <a:extLst>
                <a:ext uri="{FF2B5EF4-FFF2-40B4-BE49-F238E27FC236}">
                  <a16:creationId xmlns:a16="http://schemas.microsoft.com/office/drawing/2014/main" id="{BAB6292A-A211-44DC-8E03-C2CF40CEB68D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2" name="btfpColumnGapBlocker718808">
              <a:extLst>
                <a:ext uri="{FF2B5EF4-FFF2-40B4-BE49-F238E27FC236}">
                  <a16:creationId xmlns:a16="http://schemas.microsoft.com/office/drawing/2014/main" id="{51F5F286-F8BB-47D9-97D2-03A4F2D6C6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40" name="btfpColumnIndicator129800">
              <a:extLst>
                <a:ext uri="{FF2B5EF4-FFF2-40B4-BE49-F238E27FC236}">
                  <a16:creationId xmlns:a16="http://schemas.microsoft.com/office/drawing/2014/main" id="{FB09C10D-22DB-4F88-9E93-99A89518283B}"/>
                </a:ext>
              </a:extLst>
            </p:cNvPr>
            <p:cNvCxnSpPr/>
            <p:nvPr/>
          </p:nvCxnSpPr>
          <p:spPr bwMode="gray">
            <a:xfrm flipH="1"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btfpColumnIndicator595147">
              <a:extLst>
                <a:ext uri="{FF2B5EF4-FFF2-40B4-BE49-F238E27FC236}">
                  <a16:creationId xmlns:a16="http://schemas.microsoft.com/office/drawing/2014/main" id="{D46C7B7D-27F0-45AA-97BF-019619CCB00E}"/>
                </a:ext>
              </a:extLst>
            </p:cNvPr>
            <p:cNvCxnSpPr/>
            <p:nvPr/>
          </p:nvCxnSpPr>
          <p:spPr bwMode="gray">
            <a:xfrm flipH="1"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btfpColumnIndicatorGroup1">
            <a:extLst>
              <a:ext uri="{FF2B5EF4-FFF2-40B4-BE49-F238E27FC236}">
                <a16:creationId xmlns:a16="http://schemas.microsoft.com/office/drawing/2014/main" id="{C5BB063B-0D4A-449D-9919-B851856D0DFF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43" name="btfpColumnGapBlocker155465">
              <a:extLst>
                <a:ext uri="{FF2B5EF4-FFF2-40B4-BE49-F238E27FC236}">
                  <a16:creationId xmlns:a16="http://schemas.microsoft.com/office/drawing/2014/main" id="{96573723-CE48-432C-A16B-559BBC9B469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1" name="btfpColumnGapBlocker745494">
              <a:extLst>
                <a:ext uri="{FF2B5EF4-FFF2-40B4-BE49-F238E27FC236}">
                  <a16:creationId xmlns:a16="http://schemas.microsoft.com/office/drawing/2014/main" id="{B13207AA-70B5-4F74-8239-406DE6FBA356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39" name="btfpColumnIndicator854281">
              <a:extLst>
                <a:ext uri="{FF2B5EF4-FFF2-40B4-BE49-F238E27FC236}">
                  <a16:creationId xmlns:a16="http://schemas.microsoft.com/office/drawing/2014/main" id="{5EEE0701-8571-4F9D-B60A-C57553D3D804}"/>
                </a:ext>
              </a:extLst>
            </p:cNvPr>
            <p:cNvCxnSpPr/>
            <p:nvPr/>
          </p:nvCxnSpPr>
          <p:spPr bwMode="gray">
            <a:xfrm flipH="1"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btfpColumnIndicator708403">
              <a:extLst>
                <a:ext uri="{FF2B5EF4-FFF2-40B4-BE49-F238E27FC236}">
                  <a16:creationId xmlns:a16="http://schemas.microsoft.com/office/drawing/2014/main" id="{227C2202-5C58-4D63-99F6-BBE3A99E2843}"/>
                </a:ext>
              </a:extLst>
            </p:cNvPr>
            <p:cNvCxnSpPr/>
            <p:nvPr/>
          </p:nvCxnSpPr>
          <p:spPr bwMode="gray">
            <a:xfrm flipH="1"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2CA8C8AD-F2F9-CA4B-820C-6A8DABD9B94A}"/>
              </a:ext>
            </a:extLst>
          </p:cNvPr>
          <p:cNvSpPr txBox="1">
            <a:spLocks/>
          </p:cNvSpPr>
          <p:nvPr/>
        </p:nvSpPr>
        <p:spPr>
          <a:xfrm>
            <a:off x="838200" y="1131235"/>
            <a:ext cx="10515600" cy="6347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71118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Specjalizacja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345C9E0B-DB0E-0D2A-98EE-F667D90986FF}"/>
              </a:ext>
            </a:extLst>
          </p:cNvPr>
          <p:cNvSpPr txBox="1">
            <a:spLocks/>
          </p:cNvSpPr>
          <p:nvPr/>
        </p:nvSpPr>
        <p:spPr>
          <a:xfrm>
            <a:off x="838200" y="2012640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180970" indent="-180970" algn="l" defTabSz="914332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42" indent="-180970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75" indent="-173034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45" indent="-180970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03" indent="-182558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pl-PL" sz="2400" b="1" i="1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Doprowadzenie do trwałego zatrudnienia osób będących poza rynkiem pracy </a:t>
            </a:r>
            <a:br>
              <a:rPr lang="pl-PL" sz="2400" b="1" i="1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400" b="1" i="1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 posiadających istotne bariery w powrocie na rynek pracy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000" b="1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Nasi klienci</a:t>
            </a:r>
          </a:p>
          <a:p>
            <a:pPr marL="674688" lvl="1" indent="-490538">
              <a:buNone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Osoby długotrwale bezrobotne</a:t>
            </a:r>
          </a:p>
          <a:p>
            <a:pPr marL="490538" lvl="1" indent="-306388">
              <a:buNone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Osoby zwalniane z przyczyn po stronie pracodawcy</a:t>
            </a:r>
          </a:p>
          <a:p>
            <a:pPr marL="490538" lvl="1" indent="-306388">
              <a:buNone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Osoby tracące pracę w wyniku transformacji gospodarczej, </a:t>
            </a:r>
            <a:r>
              <a:rPr lang="pl-PL" sz="1800" dirty="0" err="1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techonologicznej</a:t>
            </a: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energetycznej </a:t>
            </a:r>
          </a:p>
          <a:p>
            <a:pPr marL="490538" lvl="1" indent="-306388">
              <a:buNone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- 50+</a:t>
            </a:r>
          </a:p>
          <a:p>
            <a:pPr marL="490538" lvl="1" indent="-306388">
              <a:buNone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Osoby z problemami zdrowotnymi</a:t>
            </a:r>
          </a:p>
          <a:p>
            <a:pPr marL="490538" lvl="1" indent="-306388">
              <a:buNone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Rodzice samotnie wychowujący dzieci</a:t>
            </a:r>
          </a:p>
          <a:p>
            <a:pPr marL="490538" lvl="1" indent="-306388">
              <a:buNone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Uchodźcy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E9B2B7F-7F34-906E-1AA9-9DD351744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7526" y="-10211"/>
            <a:ext cx="1524274" cy="1524274"/>
          </a:xfrm>
          <a:prstGeom prst="rect">
            <a:avLst/>
          </a:prstGeom>
        </p:spPr>
      </p:pic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33EDDEC4-DDA1-380A-909A-6D7642C11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0344" y="236438"/>
            <a:ext cx="2318035" cy="6347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108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btfpColumnIndicatorGroup2">
            <a:extLst>
              <a:ext uri="{FF2B5EF4-FFF2-40B4-BE49-F238E27FC236}">
                <a16:creationId xmlns:a16="http://schemas.microsoft.com/office/drawing/2014/main" id="{077C6FF0-C7F5-4C83-A1B1-C716181D6BEC}"/>
              </a:ext>
            </a:extLst>
          </p:cNvPr>
          <p:cNvGrpSpPr/>
          <p:nvPr/>
        </p:nvGrpSpPr>
        <p:grpSpPr>
          <a:xfrm>
            <a:off x="0" y="6963902"/>
            <a:ext cx="12192000" cy="137160"/>
            <a:chOff x="0" y="6926580"/>
            <a:chExt cx="12192000" cy="137160"/>
          </a:xfrm>
        </p:grpSpPr>
        <p:sp>
          <p:nvSpPr>
            <p:cNvPr id="44" name="btfpColumnGapBlocker502892">
              <a:extLst>
                <a:ext uri="{FF2B5EF4-FFF2-40B4-BE49-F238E27FC236}">
                  <a16:creationId xmlns:a16="http://schemas.microsoft.com/office/drawing/2014/main" id="{BAB6292A-A211-44DC-8E03-C2CF40CEB68D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2" name="btfpColumnGapBlocker718808">
              <a:extLst>
                <a:ext uri="{FF2B5EF4-FFF2-40B4-BE49-F238E27FC236}">
                  <a16:creationId xmlns:a16="http://schemas.microsoft.com/office/drawing/2014/main" id="{51F5F286-F8BB-47D9-97D2-03A4F2D6C6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40" name="btfpColumnIndicator129800">
              <a:extLst>
                <a:ext uri="{FF2B5EF4-FFF2-40B4-BE49-F238E27FC236}">
                  <a16:creationId xmlns:a16="http://schemas.microsoft.com/office/drawing/2014/main" id="{FB09C10D-22DB-4F88-9E93-99A89518283B}"/>
                </a:ext>
              </a:extLst>
            </p:cNvPr>
            <p:cNvCxnSpPr/>
            <p:nvPr/>
          </p:nvCxnSpPr>
          <p:spPr bwMode="gray">
            <a:xfrm flipH="1"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btfpColumnIndicator595147">
              <a:extLst>
                <a:ext uri="{FF2B5EF4-FFF2-40B4-BE49-F238E27FC236}">
                  <a16:creationId xmlns:a16="http://schemas.microsoft.com/office/drawing/2014/main" id="{D46C7B7D-27F0-45AA-97BF-019619CCB00E}"/>
                </a:ext>
              </a:extLst>
            </p:cNvPr>
            <p:cNvCxnSpPr/>
            <p:nvPr/>
          </p:nvCxnSpPr>
          <p:spPr bwMode="gray">
            <a:xfrm flipH="1"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btfpColumnIndicatorGroup1">
            <a:extLst>
              <a:ext uri="{FF2B5EF4-FFF2-40B4-BE49-F238E27FC236}">
                <a16:creationId xmlns:a16="http://schemas.microsoft.com/office/drawing/2014/main" id="{C5BB063B-0D4A-449D-9919-B851856D0DFF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43" name="btfpColumnGapBlocker155465">
              <a:extLst>
                <a:ext uri="{FF2B5EF4-FFF2-40B4-BE49-F238E27FC236}">
                  <a16:creationId xmlns:a16="http://schemas.microsoft.com/office/drawing/2014/main" id="{96573723-CE48-432C-A16B-559BBC9B469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1" name="btfpColumnGapBlocker745494">
              <a:extLst>
                <a:ext uri="{FF2B5EF4-FFF2-40B4-BE49-F238E27FC236}">
                  <a16:creationId xmlns:a16="http://schemas.microsoft.com/office/drawing/2014/main" id="{B13207AA-70B5-4F74-8239-406DE6FBA356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39" name="btfpColumnIndicator854281">
              <a:extLst>
                <a:ext uri="{FF2B5EF4-FFF2-40B4-BE49-F238E27FC236}">
                  <a16:creationId xmlns:a16="http://schemas.microsoft.com/office/drawing/2014/main" id="{5EEE0701-8571-4F9D-B60A-C57553D3D804}"/>
                </a:ext>
              </a:extLst>
            </p:cNvPr>
            <p:cNvCxnSpPr/>
            <p:nvPr/>
          </p:nvCxnSpPr>
          <p:spPr bwMode="gray">
            <a:xfrm flipH="1"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btfpColumnIndicator708403">
              <a:extLst>
                <a:ext uri="{FF2B5EF4-FFF2-40B4-BE49-F238E27FC236}">
                  <a16:creationId xmlns:a16="http://schemas.microsoft.com/office/drawing/2014/main" id="{227C2202-5C58-4D63-99F6-BBE3A99E2843}"/>
                </a:ext>
              </a:extLst>
            </p:cNvPr>
            <p:cNvCxnSpPr/>
            <p:nvPr/>
          </p:nvCxnSpPr>
          <p:spPr bwMode="gray">
            <a:xfrm flipH="1"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2CA8C8AD-F2F9-CA4B-820C-6A8DABD9B94A}"/>
              </a:ext>
            </a:extLst>
          </p:cNvPr>
          <p:cNvSpPr txBox="1">
            <a:spLocks/>
          </p:cNvSpPr>
          <p:nvPr/>
        </p:nvSpPr>
        <p:spPr>
          <a:xfrm>
            <a:off x="838200" y="1131235"/>
            <a:ext cx="10515600" cy="6347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71118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Doświadczenie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6090A6E7-14DF-CE67-350A-6399C47B6C0E}"/>
              </a:ext>
            </a:extLst>
          </p:cNvPr>
          <p:cNvSpPr txBox="1">
            <a:spLocks/>
          </p:cNvSpPr>
          <p:nvPr/>
        </p:nvSpPr>
        <p:spPr>
          <a:xfrm>
            <a:off x="924910" y="2012640"/>
            <a:ext cx="10428890" cy="4209278"/>
          </a:xfrm>
          <a:prstGeom prst="rect">
            <a:avLst/>
          </a:prstGeom>
        </p:spPr>
        <p:txBody>
          <a:bodyPr>
            <a:normAutofit/>
          </a:bodyPr>
          <a:lstStyle>
            <a:lvl1pPr marL="180970" indent="-180970" algn="l" defTabSz="914332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42" indent="-180970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75" indent="-173034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45" indent="-180970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03" indent="-182558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6225" indent="-276225">
              <a:lnSpc>
                <a:spcPct val="120000"/>
              </a:lnSpc>
            </a:pPr>
            <a:r>
              <a:rPr lang="pl-PL" sz="2000" b="1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2010 – 2016 </a:t>
            </a:r>
            <a:r>
              <a:rPr lang="pl-PL" sz="2000" b="1" dirty="0" err="1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Ingeus</a:t>
            </a:r>
            <a:endParaRPr lang="pl-PL" sz="2000" b="1" dirty="0">
              <a:solidFill>
                <a:srgbClr val="5C585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90538" lvl="1" indent="-173038">
              <a:lnSpc>
                <a:spcPct val="120000"/>
              </a:lnSpc>
              <a:buFont typeface="Czcionka systemowa (Regular)"/>
              <a:buChar char="-"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Partnerstwo publiczno-prywatne w obszarze aktywizacji zawodowej osób długotrwale bezrobotnych.</a:t>
            </a:r>
          </a:p>
          <a:p>
            <a:pPr marL="490538" lvl="1" indent="-173038">
              <a:lnSpc>
                <a:spcPct val="120000"/>
              </a:lnSpc>
              <a:buFont typeface="Czcionka systemowa (Regular)"/>
              <a:buChar char="-"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w programach pilotażowych i pierwszego etapu kontraktacji usług aktywizacyjnych </a:t>
            </a:r>
            <a:b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ramach reformy, w Małopolsce we współpracy z WUP i PUP.</a:t>
            </a:r>
          </a:p>
          <a:p>
            <a:pPr marL="490538" lvl="1" indent="-173038">
              <a:lnSpc>
                <a:spcPct val="120000"/>
              </a:lnSpc>
              <a:buFont typeface="Czcionka systemowa (Regular)"/>
              <a:buChar char="-"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#1 w rankingu </a:t>
            </a:r>
            <a:r>
              <a:rPr lang="pl-PL" sz="1800" dirty="0" err="1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MPRiPS</a:t>
            </a: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informacja w raporcie Banku Światowego. </a:t>
            </a:r>
          </a:p>
          <a:p>
            <a:pPr marL="276225" indent="-276225">
              <a:lnSpc>
                <a:spcPct val="120000"/>
              </a:lnSpc>
            </a:pPr>
            <a:r>
              <a:rPr lang="pl-PL" sz="2000" b="1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 2016 </a:t>
            </a:r>
            <a:r>
              <a:rPr lang="pl-PL" sz="2000" b="1" dirty="0" err="1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Jobs</a:t>
            </a:r>
            <a:r>
              <a:rPr lang="pl-PL" sz="2000" b="1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First</a:t>
            </a:r>
          </a:p>
          <a:p>
            <a:pPr marL="490538" lvl="1" indent="-173038">
              <a:lnSpc>
                <a:spcPct val="120000"/>
              </a:lnSpc>
              <a:buFont typeface="Czcionka systemowa (Regular)"/>
              <a:buChar char="-"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Programy dla osób zwalnianych z zakładów pracy z winy pracodawcy, </a:t>
            </a:r>
            <a:b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np. w wyniku procesów redukcji zatrudnienia, m.in. dla sektora </a:t>
            </a:r>
            <a:b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telekomunikacji (zmiany technologiczne), górnictwa (transformacja energetyczna)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09EFD63-474F-A495-52A8-C4BC37354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7526" y="-10211"/>
            <a:ext cx="1524274" cy="1524274"/>
          </a:xfrm>
          <a:prstGeom prst="rect">
            <a:avLst/>
          </a:prstGeom>
        </p:spPr>
      </p:pic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ADAB531D-C310-0D25-89CB-FC0191200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0344" y="236438"/>
            <a:ext cx="2318035" cy="6347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886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btfpColumnIndicatorGroup2">
            <a:extLst>
              <a:ext uri="{FF2B5EF4-FFF2-40B4-BE49-F238E27FC236}">
                <a16:creationId xmlns:a16="http://schemas.microsoft.com/office/drawing/2014/main" id="{077C6FF0-C7F5-4C83-A1B1-C716181D6BEC}"/>
              </a:ext>
            </a:extLst>
          </p:cNvPr>
          <p:cNvGrpSpPr/>
          <p:nvPr/>
        </p:nvGrpSpPr>
        <p:grpSpPr>
          <a:xfrm>
            <a:off x="0" y="6963902"/>
            <a:ext cx="12192000" cy="137160"/>
            <a:chOff x="0" y="6926580"/>
            <a:chExt cx="12192000" cy="137160"/>
          </a:xfrm>
        </p:grpSpPr>
        <p:sp>
          <p:nvSpPr>
            <p:cNvPr id="44" name="btfpColumnGapBlocker502892">
              <a:extLst>
                <a:ext uri="{FF2B5EF4-FFF2-40B4-BE49-F238E27FC236}">
                  <a16:creationId xmlns:a16="http://schemas.microsoft.com/office/drawing/2014/main" id="{BAB6292A-A211-44DC-8E03-C2CF40CEB68D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2" name="btfpColumnGapBlocker718808">
              <a:extLst>
                <a:ext uri="{FF2B5EF4-FFF2-40B4-BE49-F238E27FC236}">
                  <a16:creationId xmlns:a16="http://schemas.microsoft.com/office/drawing/2014/main" id="{51F5F286-F8BB-47D9-97D2-03A4F2D6C6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40" name="btfpColumnIndicator129800">
              <a:extLst>
                <a:ext uri="{FF2B5EF4-FFF2-40B4-BE49-F238E27FC236}">
                  <a16:creationId xmlns:a16="http://schemas.microsoft.com/office/drawing/2014/main" id="{FB09C10D-22DB-4F88-9E93-99A89518283B}"/>
                </a:ext>
              </a:extLst>
            </p:cNvPr>
            <p:cNvCxnSpPr/>
            <p:nvPr/>
          </p:nvCxnSpPr>
          <p:spPr bwMode="gray">
            <a:xfrm flipH="1"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btfpColumnIndicator595147">
              <a:extLst>
                <a:ext uri="{FF2B5EF4-FFF2-40B4-BE49-F238E27FC236}">
                  <a16:creationId xmlns:a16="http://schemas.microsoft.com/office/drawing/2014/main" id="{D46C7B7D-27F0-45AA-97BF-019619CCB00E}"/>
                </a:ext>
              </a:extLst>
            </p:cNvPr>
            <p:cNvCxnSpPr/>
            <p:nvPr/>
          </p:nvCxnSpPr>
          <p:spPr bwMode="gray">
            <a:xfrm flipH="1"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btfpColumnIndicatorGroup1">
            <a:extLst>
              <a:ext uri="{FF2B5EF4-FFF2-40B4-BE49-F238E27FC236}">
                <a16:creationId xmlns:a16="http://schemas.microsoft.com/office/drawing/2014/main" id="{C5BB063B-0D4A-449D-9919-B851856D0DFF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43" name="btfpColumnGapBlocker155465">
              <a:extLst>
                <a:ext uri="{FF2B5EF4-FFF2-40B4-BE49-F238E27FC236}">
                  <a16:creationId xmlns:a16="http://schemas.microsoft.com/office/drawing/2014/main" id="{96573723-CE48-432C-A16B-559BBC9B469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1" name="btfpColumnGapBlocker745494">
              <a:extLst>
                <a:ext uri="{FF2B5EF4-FFF2-40B4-BE49-F238E27FC236}">
                  <a16:creationId xmlns:a16="http://schemas.microsoft.com/office/drawing/2014/main" id="{B13207AA-70B5-4F74-8239-406DE6FBA356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39" name="btfpColumnIndicator854281">
              <a:extLst>
                <a:ext uri="{FF2B5EF4-FFF2-40B4-BE49-F238E27FC236}">
                  <a16:creationId xmlns:a16="http://schemas.microsoft.com/office/drawing/2014/main" id="{5EEE0701-8571-4F9D-B60A-C57553D3D804}"/>
                </a:ext>
              </a:extLst>
            </p:cNvPr>
            <p:cNvCxnSpPr/>
            <p:nvPr/>
          </p:nvCxnSpPr>
          <p:spPr bwMode="gray">
            <a:xfrm flipH="1"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btfpColumnIndicator708403">
              <a:extLst>
                <a:ext uri="{FF2B5EF4-FFF2-40B4-BE49-F238E27FC236}">
                  <a16:creationId xmlns:a16="http://schemas.microsoft.com/office/drawing/2014/main" id="{227C2202-5C58-4D63-99F6-BBE3A99E2843}"/>
                </a:ext>
              </a:extLst>
            </p:cNvPr>
            <p:cNvCxnSpPr/>
            <p:nvPr/>
          </p:nvCxnSpPr>
          <p:spPr bwMode="gray">
            <a:xfrm flipH="1"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2CA8C8AD-F2F9-CA4B-820C-6A8DABD9B94A}"/>
              </a:ext>
            </a:extLst>
          </p:cNvPr>
          <p:cNvSpPr txBox="1">
            <a:spLocks/>
          </p:cNvSpPr>
          <p:nvPr/>
        </p:nvSpPr>
        <p:spPr>
          <a:xfrm>
            <a:off x="838200" y="1131235"/>
            <a:ext cx="10515600" cy="6347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71118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Doświadczenie. Wyniki.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CC5C9C01-C710-9E78-6B83-BCA32405F516}"/>
              </a:ext>
            </a:extLst>
          </p:cNvPr>
          <p:cNvSpPr txBox="1">
            <a:spLocks/>
          </p:cNvSpPr>
          <p:nvPr/>
        </p:nvSpPr>
        <p:spPr>
          <a:xfrm>
            <a:off x="838200" y="2002428"/>
            <a:ext cx="10515600" cy="3655621"/>
          </a:xfrm>
          <a:prstGeom prst="rect">
            <a:avLst/>
          </a:prstGeom>
        </p:spPr>
        <p:txBody>
          <a:bodyPr/>
          <a:lstStyle>
            <a:lvl1pPr marL="180970" indent="-180970" algn="l" defTabSz="914332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42" indent="-180970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75" indent="-173034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45" indent="-180970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03" indent="-182558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lvl="1" indent="-2682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Zrealizowanych w całej Polsce ok. 5 000 indywidualnych programów </a:t>
            </a:r>
            <a:br>
              <a:rPr lang="pl-PL" sz="20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0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doprowadzających do zatrudnienia</a:t>
            </a:r>
          </a:p>
          <a:p>
            <a:pPr marL="449263" lvl="1" indent="-2682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Profil uczestnika: wiek 45 lat z 23. letnim stażem pracy u ostatniego pracodawcy</a:t>
            </a:r>
          </a:p>
          <a:p>
            <a:pPr marL="449263" lvl="1" indent="-2682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85% uczestników, którzy zakończyli program, podjęło nowe zatrudnienie. </a:t>
            </a:r>
          </a:p>
          <a:p>
            <a:pPr marL="449263" lvl="1" indent="-2682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Doprowadzenie do zatrudnienia średnio w czasie 3,5 miesiąca </a:t>
            </a:r>
            <a:br>
              <a:rPr lang="pl-PL" sz="20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0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(w trakcie trwania programu)</a:t>
            </a:r>
          </a:p>
          <a:p>
            <a:pPr lvl="1"/>
            <a:endParaRPr lang="pl-PL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17827C9-A4B4-ACC8-0AC0-7908AFE2F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7526" y="-10211"/>
            <a:ext cx="1524274" cy="1524274"/>
          </a:xfrm>
          <a:prstGeom prst="rect">
            <a:avLst/>
          </a:prstGeom>
        </p:spPr>
      </p:pic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2863149D-D17D-6F40-622E-EFF3474F2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0344" y="236438"/>
            <a:ext cx="2318035" cy="6347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33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btfpColumnIndicatorGroup2">
            <a:extLst>
              <a:ext uri="{FF2B5EF4-FFF2-40B4-BE49-F238E27FC236}">
                <a16:creationId xmlns:a16="http://schemas.microsoft.com/office/drawing/2014/main" id="{077C6FF0-C7F5-4C83-A1B1-C716181D6BEC}"/>
              </a:ext>
            </a:extLst>
          </p:cNvPr>
          <p:cNvGrpSpPr/>
          <p:nvPr/>
        </p:nvGrpSpPr>
        <p:grpSpPr>
          <a:xfrm>
            <a:off x="0" y="6963902"/>
            <a:ext cx="12192000" cy="137160"/>
            <a:chOff x="0" y="6926580"/>
            <a:chExt cx="12192000" cy="137160"/>
          </a:xfrm>
        </p:grpSpPr>
        <p:sp>
          <p:nvSpPr>
            <p:cNvPr id="44" name="btfpColumnGapBlocker502892">
              <a:extLst>
                <a:ext uri="{FF2B5EF4-FFF2-40B4-BE49-F238E27FC236}">
                  <a16:creationId xmlns:a16="http://schemas.microsoft.com/office/drawing/2014/main" id="{BAB6292A-A211-44DC-8E03-C2CF40CEB68D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2" name="btfpColumnGapBlocker718808">
              <a:extLst>
                <a:ext uri="{FF2B5EF4-FFF2-40B4-BE49-F238E27FC236}">
                  <a16:creationId xmlns:a16="http://schemas.microsoft.com/office/drawing/2014/main" id="{51F5F286-F8BB-47D9-97D2-03A4F2D6C6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40" name="btfpColumnIndicator129800">
              <a:extLst>
                <a:ext uri="{FF2B5EF4-FFF2-40B4-BE49-F238E27FC236}">
                  <a16:creationId xmlns:a16="http://schemas.microsoft.com/office/drawing/2014/main" id="{FB09C10D-22DB-4F88-9E93-99A89518283B}"/>
                </a:ext>
              </a:extLst>
            </p:cNvPr>
            <p:cNvCxnSpPr/>
            <p:nvPr/>
          </p:nvCxnSpPr>
          <p:spPr bwMode="gray">
            <a:xfrm flipH="1"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btfpColumnIndicator595147">
              <a:extLst>
                <a:ext uri="{FF2B5EF4-FFF2-40B4-BE49-F238E27FC236}">
                  <a16:creationId xmlns:a16="http://schemas.microsoft.com/office/drawing/2014/main" id="{D46C7B7D-27F0-45AA-97BF-019619CCB00E}"/>
                </a:ext>
              </a:extLst>
            </p:cNvPr>
            <p:cNvCxnSpPr/>
            <p:nvPr/>
          </p:nvCxnSpPr>
          <p:spPr bwMode="gray">
            <a:xfrm flipH="1"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btfpColumnIndicatorGroup1">
            <a:extLst>
              <a:ext uri="{FF2B5EF4-FFF2-40B4-BE49-F238E27FC236}">
                <a16:creationId xmlns:a16="http://schemas.microsoft.com/office/drawing/2014/main" id="{C5BB063B-0D4A-449D-9919-B851856D0DFF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43" name="btfpColumnGapBlocker155465">
              <a:extLst>
                <a:ext uri="{FF2B5EF4-FFF2-40B4-BE49-F238E27FC236}">
                  <a16:creationId xmlns:a16="http://schemas.microsoft.com/office/drawing/2014/main" id="{96573723-CE48-432C-A16B-559BBC9B469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1" name="btfpColumnGapBlocker745494">
              <a:extLst>
                <a:ext uri="{FF2B5EF4-FFF2-40B4-BE49-F238E27FC236}">
                  <a16:creationId xmlns:a16="http://schemas.microsoft.com/office/drawing/2014/main" id="{B13207AA-70B5-4F74-8239-406DE6FBA356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39" name="btfpColumnIndicator854281">
              <a:extLst>
                <a:ext uri="{FF2B5EF4-FFF2-40B4-BE49-F238E27FC236}">
                  <a16:creationId xmlns:a16="http://schemas.microsoft.com/office/drawing/2014/main" id="{5EEE0701-8571-4F9D-B60A-C57553D3D804}"/>
                </a:ext>
              </a:extLst>
            </p:cNvPr>
            <p:cNvCxnSpPr/>
            <p:nvPr/>
          </p:nvCxnSpPr>
          <p:spPr bwMode="gray">
            <a:xfrm flipH="1"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btfpColumnIndicator708403">
              <a:extLst>
                <a:ext uri="{FF2B5EF4-FFF2-40B4-BE49-F238E27FC236}">
                  <a16:creationId xmlns:a16="http://schemas.microsoft.com/office/drawing/2014/main" id="{227C2202-5C58-4D63-99F6-BBE3A99E2843}"/>
                </a:ext>
              </a:extLst>
            </p:cNvPr>
            <p:cNvCxnSpPr/>
            <p:nvPr/>
          </p:nvCxnSpPr>
          <p:spPr bwMode="gray">
            <a:xfrm flipH="1"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2CA8C8AD-F2F9-CA4B-820C-6A8DABD9B94A}"/>
              </a:ext>
            </a:extLst>
          </p:cNvPr>
          <p:cNvSpPr txBox="1">
            <a:spLocks/>
          </p:cNvSpPr>
          <p:nvPr/>
        </p:nvSpPr>
        <p:spPr>
          <a:xfrm>
            <a:off x="838200" y="1131235"/>
            <a:ext cx="10515600" cy="6347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71118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Model działania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CEEA92B9-CB82-3F93-7AF2-095E582E0B9C}"/>
              </a:ext>
            </a:extLst>
          </p:cNvPr>
          <p:cNvSpPr txBox="1">
            <a:spLocks/>
          </p:cNvSpPr>
          <p:nvPr/>
        </p:nvSpPr>
        <p:spPr>
          <a:xfrm>
            <a:off x="838200" y="1883434"/>
            <a:ext cx="10515600" cy="4501165"/>
          </a:xfrm>
          <a:prstGeom prst="rect">
            <a:avLst/>
          </a:prstGeom>
        </p:spPr>
        <p:txBody>
          <a:bodyPr>
            <a:normAutofit/>
          </a:bodyPr>
          <a:lstStyle>
            <a:lvl1pPr marL="180970" indent="-180970" algn="l" defTabSz="914332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42" indent="-180970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75" indent="-173034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45" indent="-180970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03" indent="-182558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9575" lvl="1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Cel </a:t>
            </a:r>
          </a:p>
          <a:p>
            <a:pPr marL="582613" lvl="2" indent="-173038">
              <a:spcBef>
                <a:spcPts val="1200"/>
              </a:spcBef>
              <a:buFont typeface="Czcionka systemowa (Regular)"/>
              <a:buChar char="-"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Realna możliwość podjęcia pracy w mierzalnym czasie, w trakcie trwania programu. </a:t>
            </a:r>
            <a:b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Ważny jest rezultat, a nie proces. </a:t>
            </a:r>
          </a:p>
          <a:p>
            <a:pPr marL="449263" lvl="1" indent="-2682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Indywidualizacja wsparcia</a:t>
            </a:r>
          </a:p>
          <a:p>
            <a:pPr marL="582613" lvl="2" indent="-173038">
              <a:spcBef>
                <a:spcPts val="1200"/>
              </a:spcBef>
              <a:buFont typeface="Czcionka systemowa (Regular)"/>
              <a:buChar char="-"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Każdy uczestnik realizuje własną ścieżkę zatrudnienia…</a:t>
            </a:r>
            <a:b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100 osób = 100 strategii doprowadzenia do zatrudnienia</a:t>
            </a:r>
          </a:p>
          <a:p>
            <a:pPr marL="582613" lvl="2" indent="-173038">
              <a:spcBef>
                <a:spcPts val="1200"/>
              </a:spcBef>
              <a:buFont typeface="Czcionka systemowa (Regular)"/>
              <a:buChar char="-"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Podejście holistyczne - działanie w pełnym spektrum możliwości/ </a:t>
            </a:r>
            <a:b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alternatywne ścieżki kariery aby zmaksymalizować szanse na podjęcie pracy</a:t>
            </a:r>
          </a:p>
          <a:p>
            <a:pPr marL="582613" lvl="2" indent="-173038">
              <a:spcBef>
                <a:spcPts val="1200"/>
              </a:spcBef>
              <a:buFont typeface="Czcionka systemowa (Regular)"/>
              <a:buChar char="-"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Osobisty Doradca ds. Zatrudnienia</a:t>
            </a:r>
          </a:p>
          <a:p>
            <a:pPr lvl="1">
              <a:spcBef>
                <a:spcPts val="1000"/>
              </a:spcBef>
            </a:pPr>
            <a:endParaRPr lang="pl-PL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1" indent="0">
              <a:spcBef>
                <a:spcPts val="1000"/>
              </a:spcBef>
              <a:buFont typeface="Arial" panose="020B0604020202020204" pitchFamily="34" charset="0"/>
              <a:buNone/>
            </a:pPr>
            <a:endParaRPr lang="pl-PL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D29CAAC-860D-8C65-6C8E-5A4FD0D26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7526" y="-10211"/>
            <a:ext cx="1524274" cy="1524274"/>
          </a:xfrm>
          <a:prstGeom prst="rect">
            <a:avLst/>
          </a:prstGeom>
        </p:spPr>
      </p:pic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FE7BB794-B227-EC3E-4AFF-E1A50BD45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0344" y="236438"/>
            <a:ext cx="2318035" cy="6347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9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btfpColumnIndicatorGroup2">
            <a:extLst>
              <a:ext uri="{FF2B5EF4-FFF2-40B4-BE49-F238E27FC236}">
                <a16:creationId xmlns:a16="http://schemas.microsoft.com/office/drawing/2014/main" id="{077C6FF0-C7F5-4C83-A1B1-C716181D6BEC}"/>
              </a:ext>
            </a:extLst>
          </p:cNvPr>
          <p:cNvGrpSpPr/>
          <p:nvPr/>
        </p:nvGrpSpPr>
        <p:grpSpPr>
          <a:xfrm>
            <a:off x="0" y="6963902"/>
            <a:ext cx="12192000" cy="137160"/>
            <a:chOff x="0" y="6926580"/>
            <a:chExt cx="12192000" cy="137160"/>
          </a:xfrm>
        </p:grpSpPr>
        <p:sp>
          <p:nvSpPr>
            <p:cNvPr id="44" name="btfpColumnGapBlocker502892">
              <a:extLst>
                <a:ext uri="{FF2B5EF4-FFF2-40B4-BE49-F238E27FC236}">
                  <a16:creationId xmlns:a16="http://schemas.microsoft.com/office/drawing/2014/main" id="{BAB6292A-A211-44DC-8E03-C2CF40CEB68D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2" name="btfpColumnGapBlocker718808">
              <a:extLst>
                <a:ext uri="{FF2B5EF4-FFF2-40B4-BE49-F238E27FC236}">
                  <a16:creationId xmlns:a16="http://schemas.microsoft.com/office/drawing/2014/main" id="{51F5F286-F8BB-47D9-97D2-03A4F2D6C6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40" name="btfpColumnIndicator129800">
              <a:extLst>
                <a:ext uri="{FF2B5EF4-FFF2-40B4-BE49-F238E27FC236}">
                  <a16:creationId xmlns:a16="http://schemas.microsoft.com/office/drawing/2014/main" id="{FB09C10D-22DB-4F88-9E93-99A89518283B}"/>
                </a:ext>
              </a:extLst>
            </p:cNvPr>
            <p:cNvCxnSpPr/>
            <p:nvPr/>
          </p:nvCxnSpPr>
          <p:spPr bwMode="gray">
            <a:xfrm flipH="1"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btfpColumnIndicator595147">
              <a:extLst>
                <a:ext uri="{FF2B5EF4-FFF2-40B4-BE49-F238E27FC236}">
                  <a16:creationId xmlns:a16="http://schemas.microsoft.com/office/drawing/2014/main" id="{D46C7B7D-27F0-45AA-97BF-019619CCB00E}"/>
                </a:ext>
              </a:extLst>
            </p:cNvPr>
            <p:cNvCxnSpPr/>
            <p:nvPr/>
          </p:nvCxnSpPr>
          <p:spPr bwMode="gray">
            <a:xfrm flipH="1"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btfpColumnIndicatorGroup1">
            <a:extLst>
              <a:ext uri="{FF2B5EF4-FFF2-40B4-BE49-F238E27FC236}">
                <a16:creationId xmlns:a16="http://schemas.microsoft.com/office/drawing/2014/main" id="{C5BB063B-0D4A-449D-9919-B851856D0DFF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43" name="btfpColumnGapBlocker155465">
              <a:extLst>
                <a:ext uri="{FF2B5EF4-FFF2-40B4-BE49-F238E27FC236}">
                  <a16:creationId xmlns:a16="http://schemas.microsoft.com/office/drawing/2014/main" id="{96573723-CE48-432C-A16B-559BBC9B469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1" name="btfpColumnGapBlocker745494">
              <a:extLst>
                <a:ext uri="{FF2B5EF4-FFF2-40B4-BE49-F238E27FC236}">
                  <a16:creationId xmlns:a16="http://schemas.microsoft.com/office/drawing/2014/main" id="{B13207AA-70B5-4F74-8239-406DE6FBA356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39" name="btfpColumnIndicator854281">
              <a:extLst>
                <a:ext uri="{FF2B5EF4-FFF2-40B4-BE49-F238E27FC236}">
                  <a16:creationId xmlns:a16="http://schemas.microsoft.com/office/drawing/2014/main" id="{5EEE0701-8571-4F9D-B60A-C57553D3D804}"/>
                </a:ext>
              </a:extLst>
            </p:cNvPr>
            <p:cNvCxnSpPr/>
            <p:nvPr/>
          </p:nvCxnSpPr>
          <p:spPr bwMode="gray">
            <a:xfrm flipH="1"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btfpColumnIndicator708403">
              <a:extLst>
                <a:ext uri="{FF2B5EF4-FFF2-40B4-BE49-F238E27FC236}">
                  <a16:creationId xmlns:a16="http://schemas.microsoft.com/office/drawing/2014/main" id="{227C2202-5C58-4D63-99F6-BBE3A99E2843}"/>
                </a:ext>
              </a:extLst>
            </p:cNvPr>
            <p:cNvCxnSpPr/>
            <p:nvPr/>
          </p:nvCxnSpPr>
          <p:spPr bwMode="gray">
            <a:xfrm flipH="1"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2CA8C8AD-F2F9-CA4B-820C-6A8DABD9B94A}"/>
              </a:ext>
            </a:extLst>
          </p:cNvPr>
          <p:cNvSpPr txBox="1">
            <a:spLocks/>
          </p:cNvSpPr>
          <p:nvPr/>
        </p:nvSpPr>
        <p:spPr>
          <a:xfrm>
            <a:off x="838200" y="1131235"/>
            <a:ext cx="10515600" cy="6347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71118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Model działania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FFFF1360-5486-6ADA-9AD0-E567D59C00BA}"/>
              </a:ext>
            </a:extLst>
          </p:cNvPr>
          <p:cNvSpPr txBox="1">
            <a:spLocks/>
          </p:cNvSpPr>
          <p:nvPr/>
        </p:nvSpPr>
        <p:spPr>
          <a:xfrm>
            <a:off x="838200" y="1857975"/>
            <a:ext cx="10515600" cy="4763587"/>
          </a:xfrm>
          <a:prstGeom prst="rect">
            <a:avLst/>
          </a:prstGeom>
        </p:spPr>
        <p:txBody>
          <a:bodyPr>
            <a:normAutofit/>
          </a:bodyPr>
          <a:lstStyle>
            <a:lvl1pPr marL="180970" indent="-180970" algn="l" defTabSz="914332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42" indent="-180970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75" indent="-173034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45" indent="-180970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03" indent="-182558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lvl="1" indent="-26828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Doradcy ds. Zatrudnienia </a:t>
            </a:r>
          </a:p>
          <a:p>
            <a:pPr marL="674688" lvl="2" indent="-184150">
              <a:spcBef>
                <a:spcPts val="800"/>
              </a:spcBef>
              <a:buFont typeface="Czcionka systemowa (Regular)"/>
              <a:buChar char="-"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Kompleksowe wsparcie profesjonalistów łączących kompetencje doradcy </a:t>
            </a:r>
            <a:b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zawodowego, </a:t>
            </a:r>
            <a:r>
              <a:rPr lang="pl-PL" sz="1800" dirty="0" err="1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coacha</a:t>
            </a: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kariery, </a:t>
            </a:r>
            <a:r>
              <a:rPr lang="pl-PL" sz="1800" dirty="0" err="1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rekrutera</a:t>
            </a: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674688" lvl="2" indent="-184150">
              <a:spcBef>
                <a:spcPts val="800"/>
              </a:spcBef>
              <a:buFont typeface="Czcionka systemowa (Regular)"/>
              <a:buChar char="-"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Zorientowani na osiągnięcie celu, odpowiedzialni za rezultaty swojej pracy, </a:t>
            </a:r>
            <a:b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zaangażowani, empatyczni, zmotywowani, którym zależy na sukcesie podopiecznych.</a:t>
            </a:r>
          </a:p>
          <a:p>
            <a:pPr marL="449263" lvl="1" indent="-26828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System pracy</a:t>
            </a:r>
          </a:p>
          <a:p>
            <a:pPr marL="674688" lvl="2" indent="-184150">
              <a:spcBef>
                <a:spcPts val="800"/>
              </a:spcBef>
              <a:buFont typeface="Czcionka systemowa (Regular)"/>
              <a:buChar char="-"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Nielimitowana liczba spotkań. Elastyczny harmonogram spotkań z częstotliwością </a:t>
            </a:r>
            <a:b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dopasowaną do potrzeb i możliwości uczestnika. </a:t>
            </a:r>
          </a:p>
          <a:p>
            <a:pPr marL="674688" lvl="2" indent="-184150">
              <a:spcBef>
                <a:spcPts val="800"/>
              </a:spcBef>
              <a:buFont typeface="Czcionka systemowa (Regular)"/>
              <a:buChar char="-"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Spotkania realizowane w miejscu dogodnym dla uczestnika.</a:t>
            </a:r>
          </a:p>
          <a:p>
            <a:pPr marL="674688" lvl="2" indent="-184150">
              <a:spcBef>
                <a:spcPts val="800"/>
              </a:spcBef>
              <a:buFont typeface="Czcionka systemowa (Regular)"/>
              <a:buChar char="-"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Bieżący, nielimitowany kontakt między spotkaniami.</a:t>
            </a:r>
          </a:p>
          <a:p>
            <a:pPr marL="449263" lvl="1" indent="-26828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Rezultat</a:t>
            </a:r>
          </a:p>
          <a:p>
            <a:pPr marL="674688" lvl="2" indent="-225425">
              <a:spcBef>
                <a:spcPts val="800"/>
              </a:spcBef>
              <a:buFont typeface="Czcionka systemowa (Regular)"/>
              <a:buChar char="-"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Satysfakcjonująca praca zgodna z profilem, potrzebami i możliwościami </a:t>
            </a:r>
            <a:b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uczestnika, dająca perspektywę stabilności i rozwoju.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0B6FC11-D69F-C5B0-EAA1-5D7E0FC41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7526" y="-10211"/>
            <a:ext cx="1524274" cy="1524274"/>
          </a:xfrm>
          <a:prstGeom prst="rect">
            <a:avLst/>
          </a:prstGeom>
        </p:spPr>
      </p:pic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4CE6ED2A-D7E7-87CF-0A55-18009E58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0344" y="236438"/>
            <a:ext cx="2318035" cy="6347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843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btfpColumnIndicatorGroup2">
            <a:extLst>
              <a:ext uri="{FF2B5EF4-FFF2-40B4-BE49-F238E27FC236}">
                <a16:creationId xmlns:a16="http://schemas.microsoft.com/office/drawing/2014/main" id="{077C6FF0-C7F5-4C83-A1B1-C716181D6BEC}"/>
              </a:ext>
            </a:extLst>
          </p:cNvPr>
          <p:cNvGrpSpPr/>
          <p:nvPr/>
        </p:nvGrpSpPr>
        <p:grpSpPr>
          <a:xfrm>
            <a:off x="0" y="6963902"/>
            <a:ext cx="12192000" cy="137160"/>
            <a:chOff x="0" y="6926580"/>
            <a:chExt cx="12192000" cy="137160"/>
          </a:xfrm>
        </p:grpSpPr>
        <p:sp>
          <p:nvSpPr>
            <p:cNvPr id="44" name="btfpColumnGapBlocker502892">
              <a:extLst>
                <a:ext uri="{FF2B5EF4-FFF2-40B4-BE49-F238E27FC236}">
                  <a16:creationId xmlns:a16="http://schemas.microsoft.com/office/drawing/2014/main" id="{BAB6292A-A211-44DC-8E03-C2CF40CEB68D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2" name="btfpColumnGapBlocker718808">
              <a:extLst>
                <a:ext uri="{FF2B5EF4-FFF2-40B4-BE49-F238E27FC236}">
                  <a16:creationId xmlns:a16="http://schemas.microsoft.com/office/drawing/2014/main" id="{51F5F286-F8BB-47D9-97D2-03A4F2D6C6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40" name="btfpColumnIndicator129800">
              <a:extLst>
                <a:ext uri="{FF2B5EF4-FFF2-40B4-BE49-F238E27FC236}">
                  <a16:creationId xmlns:a16="http://schemas.microsoft.com/office/drawing/2014/main" id="{FB09C10D-22DB-4F88-9E93-99A89518283B}"/>
                </a:ext>
              </a:extLst>
            </p:cNvPr>
            <p:cNvCxnSpPr/>
            <p:nvPr/>
          </p:nvCxnSpPr>
          <p:spPr bwMode="gray">
            <a:xfrm flipH="1"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btfpColumnIndicator595147">
              <a:extLst>
                <a:ext uri="{FF2B5EF4-FFF2-40B4-BE49-F238E27FC236}">
                  <a16:creationId xmlns:a16="http://schemas.microsoft.com/office/drawing/2014/main" id="{D46C7B7D-27F0-45AA-97BF-019619CCB00E}"/>
                </a:ext>
              </a:extLst>
            </p:cNvPr>
            <p:cNvCxnSpPr/>
            <p:nvPr/>
          </p:nvCxnSpPr>
          <p:spPr bwMode="gray">
            <a:xfrm flipH="1"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btfpColumnIndicatorGroup1">
            <a:extLst>
              <a:ext uri="{FF2B5EF4-FFF2-40B4-BE49-F238E27FC236}">
                <a16:creationId xmlns:a16="http://schemas.microsoft.com/office/drawing/2014/main" id="{C5BB063B-0D4A-449D-9919-B851856D0DFF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43" name="btfpColumnGapBlocker155465">
              <a:extLst>
                <a:ext uri="{FF2B5EF4-FFF2-40B4-BE49-F238E27FC236}">
                  <a16:creationId xmlns:a16="http://schemas.microsoft.com/office/drawing/2014/main" id="{96573723-CE48-432C-A16B-559BBC9B469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1" name="btfpColumnGapBlocker745494">
              <a:extLst>
                <a:ext uri="{FF2B5EF4-FFF2-40B4-BE49-F238E27FC236}">
                  <a16:creationId xmlns:a16="http://schemas.microsoft.com/office/drawing/2014/main" id="{B13207AA-70B5-4F74-8239-406DE6FBA356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39" name="btfpColumnIndicator854281">
              <a:extLst>
                <a:ext uri="{FF2B5EF4-FFF2-40B4-BE49-F238E27FC236}">
                  <a16:creationId xmlns:a16="http://schemas.microsoft.com/office/drawing/2014/main" id="{5EEE0701-8571-4F9D-B60A-C57553D3D804}"/>
                </a:ext>
              </a:extLst>
            </p:cNvPr>
            <p:cNvCxnSpPr/>
            <p:nvPr/>
          </p:nvCxnSpPr>
          <p:spPr bwMode="gray">
            <a:xfrm flipH="1"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btfpColumnIndicator708403">
              <a:extLst>
                <a:ext uri="{FF2B5EF4-FFF2-40B4-BE49-F238E27FC236}">
                  <a16:creationId xmlns:a16="http://schemas.microsoft.com/office/drawing/2014/main" id="{227C2202-5C58-4D63-99F6-BBE3A99E2843}"/>
                </a:ext>
              </a:extLst>
            </p:cNvPr>
            <p:cNvCxnSpPr/>
            <p:nvPr/>
          </p:nvCxnSpPr>
          <p:spPr bwMode="gray">
            <a:xfrm flipH="1"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Obraz 1">
            <a:extLst>
              <a:ext uri="{FF2B5EF4-FFF2-40B4-BE49-F238E27FC236}">
                <a16:creationId xmlns:a16="http://schemas.microsoft.com/office/drawing/2014/main" id="{AE813B9A-1144-04C1-6528-E593B206B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7526" y="-10211"/>
            <a:ext cx="1524274" cy="1524274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2CA8C8AD-F2F9-CA4B-820C-6A8DABD9B94A}"/>
              </a:ext>
            </a:extLst>
          </p:cNvPr>
          <p:cNvSpPr txBox="1">
            <a:spLocks/>
          </p:cNvSpPr>
          <p:nvPr/>
        </p:nvSpPr>
        <p:spPr>
          <a:xfrm>
            <a:off x="838200" y="1131235"/>
            <a:ext cx="10515600" cy="6347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71118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Doświadczenie w pracy z uchodźcami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0B387200-E9F9-050F-854A-D9115550C424}"/>
              </a:ext>
            </a:extLst>
          </p:cNvPr>
          <p:cNvSpPr txBox="1">
            <a:spLocks/>
          </p:cNvSpPr>
          <p:nvPr/>
        </p:nvSpPr>
        <p:spPr>
          <a:xfrm>
            <a:off x="838200" y="1855442"/>
            <a:ext cx="10515600" cy="4855572"/>
          </a:xfrm>
          <a:prstGeom prst="rect">
            <a:avLst/>
          </a:prstGeom>
        </p:spPr>
        <p:txBody>
          <a:bodyPr>
            <a:normAutofit/>
          </a:bodyPr>
          <a:lstStyle>
            <a:lvl1pPr marL="180970" indent="-180970" algn="l" defTabSz="914332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42" indent="-180970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75" indent="-173034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45" indent="-180970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03" indent="-182558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1" indent="0"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pl-PL" sz="2000" b="1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Projekt „Model aktywizacji zawodowej obywateli Ukrainy, Konfederacja Lewiatan, czerwiec 2022</a:t>
            </a:r>
          </a:p>
          <a:p>
            <a:pPr marL="449263" lvl="2" indent="-2254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Doprowadzenie do zatrudnienia w ciągu 4 miesięcy i utrzymanie w zatrudnieniu przez 2 miesiące.</a:t>
            </a:r>
          </a:p>
          <a:p>
            <a:pPr marL="449263" lvl="2" indent="-2254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Kwalifikowane zatrudnienie: wyłącznie umowa o pracę.</a:t>
            </a:r>
          </a:p>
          <a:p>
            <a:pPr marL="449263" lvl="2" indent="-2254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obejmowało: indywidualny proces pracy z uczestnikiem, pokonywanie barier, </a:t>
            </a:r>
            <a:b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nauka języka polskiego, pomoc prawna w uzyskaniu pracy w zawodach regulowanych.</a:t>
            </a:r>
          </a:p>
          <a:p>
            <a:pPr marL="449263" lvl="2" indent="-2254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Zindywidualizowany dobór pracodawców – 1,4 zatrudnionego na 1 pracodawcę. głównie MŚP.</a:t>
            </a:r>
          </a:p>
          <a:p>
            <a:pPr marL="449263" lvl="2" indent="-2254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Główne wyzwania: słaba znajomość j. polskiego i niechęć do nauki, niechęć </a:t>
            </a:r>
            <a:b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podejmowania pracy poniżej kwalifikacji, opieka nad osobami zależnymi, rotacja.</a:t>
            </a:r>
          </a:p>
          <a:p>
            <a:pPr marL="449263" lvl="2" indent="-2254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Osiągnięcie celu </a:t>
            </a:r>
          </a:p>
          <a:p>
            <a:pPr marL="623888" lvl="3" indent="-174625">
              <a:spcBef>
                <a:spcPts val="800"/>
              </a:spcBef>
              <a:buFont typeface="Czcionka systemowa (Regular)"/>
              <a:buChar char="-"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Doprowadzenie do zatrudnienia 110%</a:t>
            </a:r>
          </a:p>
          <a:p>
            <a:pPr marL="623888" lvl="3" indent="-174625">
              <a:spcBef>
                <a:spcPts val="400"/>
              </a:spcBef>
              <a:buFont typeface="Czcionka systemowa (Regular)"/>
              <a:buChar char="-"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Utrzymanie w zatrudnieniu przez 2 miesiące 89%</a:t>
            </a:r>
          </a:p>
          <a:p>
            <a:pPr marL="914400" lvl="2" indent="0">
              <a:spcBef>
                <a:spcPts val="800"/>
              </a:spcBef>
              <a:buFont typeface="Arial" panose="020B0604020202020204" pitchFamily="34" charset="0"/>
              <a:buNone/>
            </a:pPr>
            <a:endParaRPr lang="pl-PL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spcBef>
                <a:spcPts val="800"/>
              </a:spcBef>
            </a:pPr>
            <a:endParaRPr lang="pl-PL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3158813E-DF74-45C0-FFE6-0ACC2ADF7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0344" y="236438"/>
            <a:ext cx="2318035" cy="6347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518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btfpColumnIndicatorGroup2">
            <a:extLst>
              <a:ext uri="{FF2B5EF4-FFF2-40B4-BE49-F238E27FC236}">
                <a16:creationId xmlns:a16="http://schemas.microsoft.com/office/drawing/2014/main" id="{077C6FF0-C7F5-4C83-A1B1-C716181D6BEC}"/>
              </a:ext>
            </a:extLst>
          </p:cNvPr>
          <p:cNvGrpSpPr/>
          <p:nvPr/>
        </p:nvGrpSpPr>
        <p:grpSpPr>
          <a:xfrm>
            <a:off x="0" y="6963902"/>
            <a:ext cx="12192000" cy="137160"/>
            <a:chOff x="0" y="6926580"/>
            <a:chExt cx="12192000" cy="137160"/>
          </a:xfrm>
        </p:grpSpPr>
        <p:sp>
          <p:nvSpPr>
            <p:cNvPr id="44" name="btfpColumnGapBlocker502892">
              <a:extLst>
                <a:ext uri="{FF2B5EF4-FFF2-40B4-BE49-F238E27FC236}">
                  <a16:creationId xmlns:a16="http://schemas.microsoft.com/office/drawing/2014/main" id="{BAB6292A-A211-44DC-8E03-C2CF40CEB68D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2" name="btfpColumnGapBlocker718808">
              <a:extLst>
                <a:ext uri="{FF2B5EF4-FFF2-40B4-BE49-F238E27FC236}">
                  <a16:creationId xmlns:a16="http://schemas.microsoft.com/office/drawing/2014/main" id="{51F5F286-F8BB-47D9-97D2-03A4F2D6C6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40" name="btfpColumnIndicator129800">
              <a:extLst>
                <a:ext uri="{FF2B5EF4-FFF2-40B4-BE49-F238E27FC236}">
                  <a16:creationId xmlns:a16="http://schemas.microsoft.com/office/drawing/2014/main" id="{FB09C10D-22DB-4F88-9E93-99A89518283B}"/>
                </a:ext>
              </a:extLst>
            </p:cNvPr>
            <p:cNvCxnSpPr/>
            <p:nvPr/>
          </p:nvCxnSpPr>
          <p:spPr bwMode="gray">
            <a:xfrm flipH="1"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btfpColumnIndicator595147">
              <a:extLst>
                <a:ext uri="{FF2B5EF4-FFF2-40B4-BE49-F238E27FC236}">
                  <a16:creationId xmlns:a16="http://schemas.microsoft.com/office/drawing/2014/main" id="{D46C7B7D-27F0-45AA-97BF-019619CCB00E}"/>
                </a:ext>
              </a:extLst>
            </p:cNvPr>
            <p:cNvCxnSpPr/>
            <p:nvPr/>
          </p:nvCxnSpPr>
          <p:spPr bwMode="gray">
            <a:xfrm flipH="1"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btfpColumnIndicatorGroup1">
            <a:extLst>
              <a:ext uri="{FF2B5EF4-FFF2-40B4-BE49-F238E27FC236}">
                <a16:creationId xmlns:a16="http://schemas.microsoft.com/office/drawing/2014/main" id="{C5BB063B-0D4A-449D-9919-B851856D0DFF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43" name="btfpColumnGapBlocker155465">
              <a:extLst>
                <a:ext uri="{FF2B5EF4-FFF2-40B4-BE49-F238E27FC236}">
                  <a16:creationId xmlns:a16="http://schemas.microsoft.com/office/drawing/2014/main" id="{96573723-CE48-432C-A16B-559BBC9B469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1" name="btfpColumnGapBlocker745494">
              <a:extLst>
                <a:ext uri="{FF2B5EF4-FFF2-40B4-BE49-F238E27FC236}">
                  <a16:creationId xmlns:a16="http://schemas.microsoft.com/office/drawing/2014/main" id="{B13207AA-70B5-4F74-8239-406DE6FBA356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39" name="btfpColumnIndicator854281">
              <a:extLst>
                <a:ext uri="{FF2B5EF4-FFF2-40B4-BE49-F238E27FC236}">
                  <a16:creationId xmlns:a16="http://schemas.microsoft.com/office/drawing/2014/main" id="{5EEE0701-8571-4F9D-B60A-C57553D3D804}"/>
                </a:ext>
              </a:extLst>
            </p:cNvPr>
            <p:cNvCxnSpPr/>
            <p:nvPr/>
          </p:nvCxnSpPr>
          <p:spPr bwMode="gray">
            <a:xfrm flipH="1"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btfpColumnIndicator708403">
              <a:extLst>
                <a:ext uri="{FF2B5EF4-FFF2-40B4-BE49-F238E27FC236}">
                  <a16:creationId xmlns:a16="http://schemas.microsoft.com/office/drawing/2014/main" id="{227C2202-5C58-4D63-99F6-BBE3A99E2843}"/>
                </a:ext>
              </a:extLst>
            </p:cNvPr>
            <p:cNvCxnSpPr/>
            <p:nvPr/>
          </p:nvCxnSpPr>
          <p:spPr bwMode="gray">
            <a:xfrm flipH="1"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Obraz 1">
            <a:extLst>
              <a:ext uri="{FF2B5EF4-FFF2-40B4-BE49-F238E27FC236}">
                <a16:creationId xmlns:a16="http://schemas.microsoft.com/office/drawing/2014/main" id="{AE813B9A-1144-04C1-6528-E593B206B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7526" y="-10211"/>
            <a:ext cx="1524274" cy="1524274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61A86BD9-2F95-EC61-AD7D-94A3CBC8DE44}"/>
              </a:ext>
            </a:extLst>
          </p:cNvPr>
          <p:cNvSpPr txBox="1">
            <a:spLocks/>
          </p:cNvSpPr>
          <p:nvPr/>
        </p:nvSpPr>
        <p:spPr>
          <a:xfrm>
            <a:off x="838200" y="1855442"/>
            <a:ext cx="10515600" cy="4855572"/>
          </a:xfrm>
          <a:prstGeom prst="rect">
            <a:avLst/>
          </a:prstGeom>
        </p:spPr>
        <p:txBody>
          <a:bodyPr>
            <a:normAutofit/>
          </a:bodyPr>
          <a:lstStyle>
            <a:lvl1pPr marL="180970" indent="-180970" algn="l" defTabSz="914332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42" indent="-180970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75" indent="-173034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45" indent="-180970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03" indent="-182558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1" indent="0"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pl-PL" sz="2000" b="1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Rekonesans. Wybór ośrodków do pilotażu</a:t>
            </a:r>
          </a:p>
          <a:p>
            <a:pPr marL="295275" lvl="1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Lista ośrodków z Pomorskiego Urzędu Wojewódzkiego zawierająca podstawowe informacje </a:t>
            </a:r>
            <a:b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 ośrodkach (powiat, gmina, adres, liczba uchodźców przebywających w ośrodku, osoba do kontaktu)</a:t>
            </a:r>
          </a:p>
          <a:p>
            <a:pPr marL="466725" lvl="2" indent="-190500">
              <a:spcBef>
                <a:spcPts val="800"/>
              </a:spcBef>
              <a:buFont typeface="Czcionka systemowa (Regular)"/>
              <a:buChar char="-"/>
            </a:pPr>
            <a:r>
              <a:rPr lang="pl-PL" sz="16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 ośrodków, 12 powiatów, 13 gmin, zamieszkałych przez 2377 osób, wykorzystanie miejsc w 90%</a:t>
            </a:r>
          </a:p>
          <a:p>
            <a:pPr marL="295275" lvl="1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Odwiedzonych 7 ośrodków z powiatów Gdańsk, Sopot, kartuski, zamieszkałych przez 1130 osoby (48%) wszystkich osób z woj. pomorskiego</a:t>
            </a:r>
          </a:p>
          <a:p>
            <a:pPr marL="295275" lvl="1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Kryteria wyboru odwiedzonych ośrodków</a:t>
            </a:r>
          </a:p>
          <a:p>
            <a:pPr marL="466725" lvl="2" indent="-190500">
              <a:spcBef>
                <a:spcPts val="800"/>
              </a:spcBef>
              <a:buFont typeface="Czcionka systemowa (Regular)"/>
              <a:buChar char="-"/>
            </a:pPr>
            <a:r>
              <a:rPr lang="pl-PL" sz="16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liczba mieszkańców – duża liczba mieszkańców aby zapewnić możliwość zrekrutowania zakładanej liczby uczestników do programu (jedynie ok. 20% odpowiada pozytywnie na ofertę wzięcia udziału w programie, 30% spełnia warunki rekrutacji, w tym warunki formalne)</a:t>
            </a:r>
          </a:p>
          <a:p>
            <a:pPr marL="466725" lvl="2" indent="-190500">
              <a:spcBef>
                <a:spcPts val="800"/>
              </a:spcBef>
              <a:buFont typeface="Czcionka systemowa (Regular)"/>
              <a:buChar char="-"/>
            </a:pPr>
            <a:r>
              <a:rPr lang="pl-PL" sz="16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lokalizacja w większych miastach lub obrzeżach - </a:t>
            </a:r>
            <a:r>
              <a:rPr lang="pl-PL" sz="1600" dirty="0">
                <a:solidFill>
                  <a:srgbClr val="5C5858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integracji społeczna i dostęp do rynku pracy. Zróżnicowane branże pracodawców stwarzają większe możliwości na etapie aktywizacji zawodowej do dostosowania ścieżki zatrudnienia do indywidualnych potrzeb i możliwości przyszłego uczestnika programu.</a:t>
            </a:r>
            <a:endParaRPr lang="pl-PL" sz="1600" dirty="0">
              <a:solidFill>
                <a:srgbClr val="5C585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525" lvl="1" indent="0">
              <a:spcBef>
                <a:spcPts val="800"/>
              </a:spcBef>
              <a:buFont typeface="Arial" panose="020B0604020202020204" pitchFamily="34" charset="0"/>
              <a:buNone/>
            </a:pPr>
            <a:endParaRPr lang="pl-PL" sz="2000" b="1" dirty="0">
              <a:solidFill>
                <a:srgbClr val="5C585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14400" lvl="2" indent="0">
              <a:spcBef>
                <a:spcPts val="800"/>
              </a:spcBef>
              <a:buFont typeface="Arial" panose="020B0604020202020204" pitchFamily="34" charset="0"/>
              <a:buNone/>
            </a:pPr>
            <a:endParaRPr lang="pl-PL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spcBef>
                <a:spcPts val="800"/>
              </a:spcBef>
            </a:pPr>
            <a:endParaRPr lang="pl-PL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B23B8AFD-0DBF-F2AA-32AD-6CDD4A55B389}"/>
              </a:ext>
            </a:extLst>
          </p:cNvPr>
          <p:cNvSpPr txBox="1">
            <a:spLocks/>
          </p:cNvSpPr>
          <p:nvPr/>
        </p:nvSpPr>
        <p:spPr>
          <a:xfrm>
            <a:off x="838200" y="1131235"/>
            <a:ext cx="10515600" cy="6347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71118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Pomorskie – pierwsze doświadczenia z realizacji projektu</a:t>
            </a:r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A9F232B6-4F8F-7AB4-AD05-3C3C5BA70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0344" y="236438"/>
            <a:ext cx="2318035" cy="6347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670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btfpColumnIndicatorGroup2">
            <a:extLst>
              <a:ext uri="{FF2B5EF4-FFF2-40B4-BE49-F238E27FC236}">
                <a16:creationId xmlns:a16="http://schemas.microsoft.com/office/drawing/2014/main" id="{077C6FF0-C7F5-4C83-A1B1-C716181D6BEC}"/>
              </a:ext>
            </a:extLst>
          </p:cNvPr>
          <p:cNvGrpSpPr/>
          <p:nvPr/>
        </p:nvGrpSpPr>
        <p:grpSpPr>
          <a:xfrm>
            <a:off x="0" y="6963902"/>
            <a:ext cx="12192000" cy="137160"/>
            <a:chOff x="0" y="6926580"/>
            <a:chExt cx="12192000" cy="137160"/>
          </a:xfrm>
        </p:grpSpPr>
        <p:sp>
          <p:nvSpPr>
            <p:cNvPr id="44" name="btfpColumnGapBlocker502892">
              <a:extLst>
                <a:ext uri="{FF2B5EF4-FFF2-40B4-BE49-F238E27FC236}">
                  <a16:creationId xmlns:a16="http://schemas.microsoft.com/office/drawing/2014/main" id="{BAB6292A-A211-44DC-8E03-C2CF40CEB68D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2" name="btfpColumnGapBlocker718808">
              <a:extLst>
                <a:ext uri="{FF2B5EF4-FFF2-40B4-BE49-F238E27FC236}">
                  <a16:creationId xmlns:a16="http://schemas.microsoft.com/office/drawing/2014/main" id="{51F5F286-F8BB-47D9-97D2-03A4F2D6C6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40" name="btfpColumnIndicator129800">
              <a:extLst>
                <a:ext uri="{FF2B5EF4-FFF2-40B4-BE49-F238E27FC236}">
                  <a16:creationId xmlns:a16="http://schemas.microsoft.com/office/drawing/2014/main" id="{FB09C10D-22DB-4F88-9E93-99A89518283B}"/>
                </a:ext>
              </a:extLst>
            </p:cNvPr>
            <p:cNvCxnSpPr/>
            <p:nvPr/>
          </p:nvCxnSpPr>
          <p:spPr bwMode="gray">
            <a:xfrm flipH="1"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btfpColumnIndicator595147">
              <a:extLst>
                <a:ext uri="{FF2B5EF4-FFF2-40B4-BE49-F238E27FC236}">
                  <a16:creationId xmlns:a16="http://schemas.microsoft.com/office/drawing/2014/main" id="{D46C7B7D-27F0-45AA-97BF-019619CCB00E}"/>
                </a:ext>
              </a:extLst>
            </p:cNvPr>
            <p:cNvCxnSpPr/>
            <p:nvPr/>
          </p:nvCxnSpPr>
          <p:spPr bwMode="gray">
            <a:xfrm flipH="1"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btfpColumnIndicatorGroup1">
            <a:extLst>
              <a:ext uri="{FF2B5EF4-FFF2-40B4-BE49-F238E27FC236}">
                <a16:creationId xmlns:a16="http://schemas.microsoft.com/office/drawing/2014/main" id="{C5BB063B-0D4A-449D-9919-B851856D0DFF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43" name="btfpColumnGapBlocker155465">
              <a:extLst>
                <a:ext uri="{FF2B5EF4-FFF2-40B4-BE49-F238E27FC236}">
                  <a16:creationId xmlns:a16="http://schemas.microsoft.com/office/drawing/2014/main" id="{96573723-CE48-432C-A16B-559BBC9B469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1" name="btfpColumnGapBlocker745494">
              <a:extLst>
                <a:ext uri="{FF2B5EF4-FFF2-40B4-BE49-F238E27FC236}">
                  <a16:creationId xmlns:a16="http://schemas.microsoft.com/office/drawing/2014/main" id="{B13207AA-70B5-4F74-8239-406DE6FBA356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39" name="btfpColumnIndicator854281">
              <a:extLst>
                <a:ext uri="{FF2B5EF4-FFF2-40B4-BE49-F238E27FC236}">
                  <a16:creationId xmlns:a16="http://schemas.microsoft.com/office/drawing/2014/main" id="{5EEE0701-8571-4F9D-B60A-C57553D3D804}"/>
                </a:ext>
              </a:extLst>
            </p:cNvPr>
            <p:cNvCxnSpPr/>
            <p:nvPr/>
          </p:nvCxnSpPr>
          <p:spPr bwMode="gray">
            <a:xfrm flipH="1"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btfpColumnIndicator708403">
              <a:extLst>
                <a:ext uri="{FF2B5EF4-FFF2-40B4-BE49-F238E27FC236}">
                  <a16:creationId xmlns:a16="http://schemas.microsoft.com/office/drawing/2014/main" id="{227C2202-5C58-4D63-99F6-BBE3A99E2843}"/>
                </a:ext>
              </a:extLst>
            </p:cNvPr>
            <p:cNvCxnSpPr/>
            <p:nvPr/>
          </p:nvCxnSpPr>
          <p:spPr bwMode="gray">
            <a:xfrm flipH="1"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A9387EB6-EC8F-4116-48E1-1913475B5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344" y="236438"/>
            <a:ext cx="2318035" cy="63475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AE813B9A-1144-04C1-6528-E593B206B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7526" y="-10211"/>
            <a:ext cx="1524274" cy="1524274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2CA8C8AD-F2F9-CA4B-820C-6A8DABD9B94A}"/>
              </a:ext>
            </a:extLst>
          </p:cNvPr>
          <p:cNvSpPr txBox="1">
            <a:spLocks/>
          </p:cNvSpPr>
          <p:nvPr/>
        </p:nvSpPr>
        <p:spPr>
          <a:xfrm>
            <a:off x="838200" y="1131235"/>
            <a:ext cx="10515600" cy="6347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71118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Pomorskie – pierwsze doświadczenia z realizacji projektu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61A86BD9-2F95-EC61-AD7D-94A3CBC8DE44}"/>
              </a:ext>
            </a:extLst>
          </p:cNvPr>
          <p:cNvSpPr txBox="1">
            <a:spLocks/>
          </p:cNvSpPr>
          <p:nvPr/>
        </p:nvSpPr>
        <p:spPr>
          <a:xfrm>
            <a:off x="838200" y="1855442"/>
            <a:ext cx="10515600" cy="4855572"/>
          </a:xfrm>
          <a:prstGeom prst="rect">
            <a:avLst/>
          </a:prstGeom>
        </p:spPr>
        <p:txBody>
          <a:bodyPr>
            <a:normAutofit/>
          </a:bodyPr>
          <a:lstStyle>
            <a:lvl1pPr marL="180970" indent="-180970" algn="l" defTabSz="914332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42" indent="-180970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75" indent="-173034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45" indent="-180970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03" indent="-182558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5275" lvl="1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Ośrodki zarówno zarządzane przez miasto (spółki miejskie) jak i prywatne działające na podstawie umowy z miastem</a:t>
            </a:r>
          </a:p>
          <a:p>
            <a:pPr marL="295275" lvl="1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Profil mieszkańców</a:t>
            </a:r>
          </a:p>
          <a:p>
            <a:pPr marL="523875" lvl="2" indent="-206375">
              <a:spcBef>
                <a:spcPts val="400"/>
              </a:spcBef>
              <a:buFont typeface="Czcionka systemowa (Regular)"/>
              <a:buChar char="-"/>
            </a:pPr>
            <a:r>
              <a:rPr lang="pl-PL" sz="16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90% kobiety</a:t>
            </a:r>
          </a:p>
          <a:p>
            <a:pPr marL="523875" lvl="2" indent="-206375">
              <a:spcBef>
                <a:spcPts val="400"/>
              </a:spcBef>
              <a:buFont typeface="Czcionka systemowa (Regular)"/>
              <a:buChar char="-"/>
            </a:pPr>
            <a:r>
              <a:rPr lang="pl-PL" sz="16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50% dzieci (do 18 r.ż.)</a:t>
            </a:r>
          </a:p>
          <a:p>
            <a:pPr marL="523875" lvl="2" indent="-206375">
              <a:spcBef>
                <a:spcPts val="400"/>
              </a:spcBef>
              <a:buFont typeface="Czcionka systemowa (Regular)"/>
              <a:buChar char="-"/>
            </a:pPr>
            <a:r>
              <a:rPr lang="pl-PL" sz="16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10-20% seniorzy i osoby z niepełnosprawnością</a:t>
            </a:r>
          </a:p>
          <a:p>
            <a:pPr marL="523875" lvl="2" indent="-206375">
              <a:spcBef>
                <a:spcPts val="400"/>
              </a:spcBef>
              <a:buFont typeface="Czcionka systemowa (Regular)"/>
              <a:buChar char="-"/>
            </a:pPr>
            <a:r>
              <a:rPr lang="pl-PL" sz="16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30% osoby przybyłe krótko po wybuchu wojny</a:t>
            </a:r>
          </a:p>
          <a:p>
            <a:pPr marL="523875" lvl="2" indent="-206375">
              <a:spcBef>
                <a:spcPts val="400"/>
              </a:spcBef>
              <a:buFont typeface="Czcionka systemowa (Regular)"/>
              <a:buChar char="-"/>
            </a:pPr>
            <a:r>
              <a:rPr lang="pl-PL" sz="16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40-50% osoby przebywające w ośrodku kilka miesięcy, opuszczające ośrodek i powracające (np. podczas wakacji, kiedy czynsze w najmie krótkoterminowym rosną)</a:t>
            </a:r>
          </a:p>
          <a:p>
            <a:pPr marL="523875" lvl="2" indent="-206375">
              <a:spcBef>
                <a:spcPts val="400"/>
              </a:spcBef>
              <a:buFont typeface="Czcionka systemowa (Regular)"/>
              <a:buChar char="-"/>
            </a:pPr>
            <a:r>
              <a:rPr lang="pl-PL" sz="16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20-30% 0soby przebywające krócej, ok. 1-2 miesiące i nie wracające (powrót do Ukrainy, wyjazd do innych większych miast, wyjazd za granicę)</a:t>
            </a:r>
          </a:p>
          <a:p>
            <a:pPr marL="430217" lvl="1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Zasadniczo mieszkańcy ośrodków nie pracują. Pracę dorywczą podejmuje ok 20-30%. </a:t>
            </a:r>
            <a:b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to praca niskopłatna, poniżej kwalifikacji, zwykle na czarno.</a:t>
            </a:r>
          </a:p>
          <a:p>
            <a:pPr marL="430217" lvl="1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Zwolnienie z partycypacji w kosztach utrzymania dotyczy 95% (stan na pocz. września). Nasilająca się presja na zarządców ośrodków aby weryfikować status sytuacji materialnej mieszkańców.</a:t>
            </a:r>
          </a:p>
          <a:p>
            <a:pPr marL="490538" lvl="2" indent="-173038">
              <a:spcBef>
                <a:spcPts val="800"/>
              </a:spcBef>
              <a:buFont typeface="Czcionka systemowa (Regular)"/>
              <a:buChar char="-"/>
            </a:pPr>
            <a:endParaRPr lang="pl-PL" sz="1800" dirty="0">
              <a:solidFill>
                <a:srgbClr val="5C585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90538" lvl="2" indent="-173038">
              <a:spcBef>
                <a:spcPts val="800"/>
              </a:spcBef>
              <a:buFont typeface="Czcionka systemowa (Regular)"/>
              <a:buChar char="-"/>
            </a:pPr>
            <a:endParaRPr lang="pl-PL" sz="1800" dirty="0">
              <a:solidFill>
                <a:srgbClr val="5C585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95275" lvl="1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pl-PL" sz="1800" dirty="0">
              <a:solidFill>
                <a:srgbClr val="5C585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14400" lvl="2" indent="0">
              <a:spcBef>
                <a:spcPts val="800"/>
              </a:spcBef>
              <a:buFont typeface="Arial" panose="020B0604020202020204" pitchFamily="34" charset="0"/>
              <a:buNone/>
            </a:pPr>
            <a:endParaRPr lang="pl-PL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spcBef>
                <a:spcPts val="800"/>
              </a:spcBef>
            </a:pPr>
            <a:endParaRPr lang="pl-PL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088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btfpColumnIndicatorGroup2">
            <a:extLst>
              <a:ext uri="{FF2B5EF4-FFF2-40B4-BE49-F238E27FC236}">
                <a16:creationId xmlns:a16="http://schemas.microsoft.com/office/drawing/2014/main" id="{077C6FF0-C7F5-4C83-A1B1-C716181D6BEC}"/>
              </a:ext>
            </a:extLst>
          </p:cNvPr>
          <p:cNvGrpSpPr/>
          <p:nvPr/>
        </p:nvGrpSpPr>
        <p:grpSpPr>
          <a:xfrm>
            <a:off x="0" y="6963902"/>
            <a:ext cx="12192000" cy="137160"/>
            <a:chOff x="0" y="6926580"/>
            <a:chExt cx="12192000" cy="137160"/>
          </a:xfrm>
        </p:grpSpPr>
        <p:sp>
          <p:nvSpPr>
            <p:cNvPr id="44" name="btfpColumnGapBlocker502892">
              <a:extLst>
                <a:ext uri="{FF2B5EF4-FFF2-40B4-BE49-F238E27FC236}">
                  <a16:creationId xmlns:a16="http://schemas.microsoft.com/office/drawing/2014/main" id="{BAB6292A-A211-44DC-8E03-C2CF40CEB68D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2" name="btfpColumnGapBlocker718808">
              <a:extLst>
                <a:ext uri="{FF2B5EF4-FFF2-40B4-BE49-F238E27FC236}">
                  <a16:creationId xmlns:a16="http://schemas.microsoft.com/office/drawing/2014/main" id="{51F5F286-F8BB-47D9-97D2-03A4F2D6C6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40" name="btfpColumnIndicator129800">
              <a:extLst>
                <a:ext uri="{FF2B5EF4-FFF2-40B4-BE49-F238E27FC236}">
                  <a16:creationId xmlns:a16="http://schemas.microsoft.com/office/drawing/2014/main" id="{FB09C10D-22DB-4F88-9E93-99A89518283B}"/>
                </a:ext>
              </a:extLst>
            </p:cNvPr>
            <p:cNvCxnSpPr/>
            <p:nvPr/>
          </p:nvCxnSpPr>
          <p:spPr bwMode="gray">
            <a:xfrm flipH="1"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btfpColumnIndicator595147">
              <a:extLst>
                <a:ext uri="{FF2B5EF4-FFF2-40B4-BE49-F238E27FC236}">
                  <a16:creationId xmlns:a16="http://schemas.microsoft.com/office/drawing/2014/main" id="{D46C7B7D-27F0-45AA-97BF-019619CCB00E}"/>
                </a:ext>
              </a:extLst>
            </p:cNvPr>
            <p:cNvCxnSpPr/>
            <p:nvPr/>
          </p:nvCxnSpPr>
          <p:spPr bwMode="gray">
            <a:xfrm flipH="1"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btfpColumnIndicatorGroup1">
            <a:extLst>
              <a:ext uri="{FF2B5EF4-FFF2-40B4-BE49-F238E27FC236}">
                <a16:creationId xmlns:a16="http://schemas.microsoft.com/office/drawing/2014/main" id="{C5BB063B-0D4A-449D-9919-B851856D0DFF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43" name="btfpColumnGapBlocker155465">
              <a:extLst>
                <a:ext uri="{FF2B5EF4-FFF2-40B4-BE49-F238E27FC236}">
                  <a16:creationId xmlns:a16="http://schemas.microsoft.com/office/drawing/2014/main" id="{96573723-CE48-432C-A16B-559BBC9B469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1" name="btfpColumnGapBlocker745494">
              <a:extLst>
                <a:ext uri="{FF2B5EF4-FFF2-40B4-BE49-F238E27FC236}">
                  <a16:creationId xmlns:a16="http://schemas.microsoft.com/office/drawing/2014/main" id="{B13207AA-70B5-4F74-8239-406DE6FBA356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39" name="btfpColumnIndicator854281">
              <a:extLst>
                <a:ext uri="{FF2B5EF4-FFF2-40B4-BE49-F238E27FC236}">
                  <a16:creationId xmlns:a16="http://schemas.microsoft.com/office/drawing/2014/main" id="{5EEE0701-8571-4F9D-B60A-C57553D3D804}"/>
                </a:ext>
              </a:extLst>
            </p:cNvPr>
            <p:cNvCxnSpPr/>
            <p:nvPr/>
          </p:nvCxnSpPr>
          <p:spPr bwMode="gray">
            <a:xfrm flipH="1"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btfpColumnIndicator708403">
              <a:extLst>
                <a:ext uri="{FF2B5EF4-FFF2-40B4-BE49-F238E27FC236}">
                  <a16:creationId xmlns:a16="http://schemas.microsoft.com/office/drawing/2014/main" id="{227C2202-5C58-4D63-99F6-BBE3A99E2843}"/>
                </a:ext>
              </a:extLst>
            </p:cNvPr>
            <p:cNvCxnSpPr/>
            <p:nvPr/>
          </p:nvCxnSpPr>
          <p:spPr bwMode="gray">
            <a:xfrm flipH="1"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FFE232A-B111-BF9A-B131-F2BDF6261425}"/>
              </a:ext>
            </a:extLst>
          </p:cNvPr>
          <p:cNvSpPr txBox="1"/>
          <p:nvPr/>
        </p:nvSpPr>
        <p:spPr bwMode="gray">
          <a:xfrm>
            <a:off x="330199" y="3429000"/>
            <a:ext cx="10972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Sytuacja uchodźców w Polsce i uzasadnienie projektu pilotażowego - UNHCR</a:t>
            </a:r>
            <a:endParaRPr lang="en-US" dirty="0"/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01CF4E50-F8CB-68E1-76F1-A80043C15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6891" y="236438"/>
            <a:ext cx="2318035" cy="6347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021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btfpColumnIndicatorGroup2">
            <a:extLst>
              <a:ext uri="{FF2B5EF4-FFF2-40B4-BE49-F238E27FC236}">
                <a16:creationId xmlns:a16="http://schemas.microsoft.com/office/drawing/2014/main" id="{077C6FF0-C7F5-4C83-A1B1-C716181D6BEC}"/>
              </a:ext>
            </a:extLst>
          </p:cNvPr>
          <p:cNvGrpSpPr/>
          <p:nvPr/>
        </p:nvGrpSpPr>
        <p:grpSpPr>
          <a:xfrm>
            <a:off x="0" y="6963902"/>
            <a:ext cx="12192000" cy="137160"/>
            <a:chOff x="0" y="6926580"/>
            <a:chExt cx="12192000" cy="137160"/>
          </a:xfrm>
        </p:grpSpPr>
        <p:sp>
          <p:nvSpPr>
            <p:cNvPr id="44" name="btfpColumnGapBlocker502892">
              <a:extLst>
                <a:ext uri="{FF2B5EF4-FFF2-40B4-BE49-F238E27FC236}">
                  <a16:creationId xmlns:a16="http://schemas.microsoft.com/office/drawing/2014/main" id="{BAB6292A-A211-44DC-8E03-C2CF40CEB68D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2" name="btfpColumnGapBlocker718808">
              <a:extLst>
                <a:ext uri="{FF2B5EF4-FFF2-40B4-BE49-F238E27FC236}">
                  <a16:creationId xmlns:a16="http://schemas.microsoft.com/office/drawing/2014/main" id="{51F5F286-F8BB-47D9-97D2-03A4F2D6C6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40" name="btfpColumnIndicator129800">
              <a:extLst>
                <a:ext uri="{FF2B5EF4-FFF2-40B4-BE49-F238E27FC236}">
                  <a16:creationId xmlns:a16="http://schemas.microsoft.com/office/drawing/2014/main" id="{FB09C10D-22DB-4F88-9E93-99A89518283B}"/>
                </a:ext>
              </a:extLst>
            </p:cNvPr>
            <p:cNvCxnSpPr/>
            <p:nvPr/>
          </p:nvCxnSpPr>
          <p:spPr bwMode="gray">
            <a:xfrm flipH="1"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btfpColumnIndicator595147">
              <a:extLst>
                <a:ext uri="{FF2B5EF4-FFF2-40B4-BE49-F238E27FC236}">
                  <a16:creationId xmlns:a16="http://schemas.microsoft.com/office/drawing/2014/main" id="{D46C7B7D-27F0-45AA-97BF-019619CCB00E}"/>
                </a:ext>
              </a:extLst>
            </p:cNvPr>
            <p:cNvCxnSpPr/>
            <p:nvPr/>
          </p:nvCxnSpPr>
          <p:spPr bwMode="gray">
            <a:xfrm flipH="1"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btfpColumnIndicatorGroup1">
            <a:extLst>
              <a:ext uri="{FF2B5EF4-FFF2-40B4-BE49-F238E27FC236}">
                <a16:creationId xmlns:a16="http://schemas.microsoft.com/office/drawing/2014/main" id="{C5BB063B-0D4A-449D-9919-B851856D0DFF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43" name="btfpColumnGapBlocker155465">
              <a:extLst>
                <a:ext uri="{FF2B5EF4-FFF2-40B4-BE49-F238E27FC236}">
                  <a16:creationId xmlns:a16="http://schemas.microsoft.com/office/drawing/2014/main" id="{96573723-CE48-432C-A16B-559BBC9B469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1" name="btfpColumnGapBlocker745494">
              <a:extLst>
                <a:ext uri="{FF2B5EF4-FFF2-40B4-BE49-F238E27FC236}">
                  <a16:creationId xmlns:a16="http://schemas.microsoft.com/office/drawing/2014/main" id="{B13207AA-70B5-4F74-8239-406DE6FBA356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39" name="btfpColumnIndicator854281">
              <a:extLst>
                <a:ext uri="{FF2B5EF4-FFF2-40B4-BE49-F238E27FC236}">
                  <a16:creationId xmlns:a16="http://schemas.microsoft.com/office/drawing/2014/main" id="{5EEE0701-8571-4F9D-B60A-C57553D3D804}"/>
                </a:ext>
              </a:extLst>
            </p:cNvPr>
            <p:cNvCxnSpPr/>
            <p:nvPr/>
          </p:nvCxnSpPr>
          <p:spPr bwMode="gray">
            <a:xfrm flipH="1"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btfpColumnIndicator708403">
              <a:extLst>
                <a:ext uri="{FF2B5EF4-FFF2-40B4-BE49-F238E27FC236}">
                  <a16:creationId xmlns:a16="http://schemas.microsoft.com/office/drawing/2014/main" id="{227C2202-5C58-4D63-99F6-BBE3A99E2843}"/>
                </a:ext>
              </a:extLst>
            </p:cNvPr>
            <p:cNvCxnSpPr/>
            <p:nvPr/>
          </p:nvCxnSpPr>
          <p:spPr bwMode="gray">
            <a:xfrm flipH="1"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A9387EB6-EC8F-4116-48E1-1913475B5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344" y="236438"/>
            <a:ext cx="2318035" cy="63475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AE813B9A-1144-04C1-6528-E593B206B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7526" y="-10211"/>
            <a:ext cx="1524274" cy="1524274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2CA8C8AD-F2F9-CA4B-820C-6A8DABD9B94A}"/>
              </a:ext>
            </a:extLst>
          </p:cNvPr>
          <p:cNvSpPr txBox="1">
            <a:spLocks/>
          </p:cNvSpPr>
          <p:nvPr/>
        </p:nvSpPr>
        <p:spPr>
          <a:xfrm>
            <a:off x="838200" y="1131235"/>
            <a:ext cx="10515600" cy="6347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71118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Pomorskie – pierwsze doświadczenia z realizacji projektu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61A86BD9-2F95-EC61-AD7D-94A3CBC8DE44}"/>
              </a:ext>
            </a:extLst>
          </p:cNvPr>
          <p:cNvSpPr txBox="1">
            <a:spLocks/>
          </p:cNvSpPr>
          <p:nvPr/>
        </p:nvSpPr>
        <p:spPr>
          <a:xfrm>
            <a:off x="838200" y="1855442"/>
            <a:ext cx="10515600" cy="4855572"/>
          </a:xfrm>
          <a:prstGeom prst="rect">
            <a:avLst/>
          </a:prstGeom>
        </p:spPr>
        <p:txBody>
          <a:bodyPr>
            <a:normAutofit/>
          </a:bodyPr>
          <a:lstStyle>
            <a:lvl1pPr marL="180970" indent="-180970" algn="l" defTabSz="914332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42" indent="-180970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75" indent="-173034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45" indent="-180970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03" indent="-182558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5275" lvl="1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Ostatecznie do programu zarekomendowano 5 ośrodków (840 osób, 35% wszystkich uchodźców przebywających w ośrodkach tymczasowego zakwaterowania woj. pomorskiego)</a:t>
            </a:r>
          </a:p>
          <a:p>
            <a:pPr marL="490538" lvl="2" indent="-173038">
              <a:spcBef>
                <a:spcPts val="2600"/>
              </a:spcBef>
              <a:buFont typeface="Czcionka systemowa (Regular)"/>
              <a:buChar char="-"/>
            </a:pPr>
            <a:r>
              <a:rPr lang="pl-PL" sz="16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Dom Studencki nr 8 w Sopocie – 156 osób</a:t>
            </a:r>
          </a:p>
          <a:p>
            <a:pPr marL="490538" lvl="2" indent="-173038">
              <a:spcBef>
                <a:spcPts val="400"/>
              </a:spcBef>
              <a:buFont typeface="Czcionka systemowa (Regular)"/>
              <a:buChar char="-"/>
            </a:pPr>
            <a:r>
              <a:rPr lang="pl-PL" sz="16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Dom Studencki nr 9 w Sopocie – 178 osób</a:t>
            </a:r>
          </a:p>
          <a:p>
            <a:pPr marL="490538" lvl="2" indent="-173038">
              <a:spcBef>
                <a:spcPts val="400"/>
              </a:spcBef>
              <a:buFont typeface="Czcionka systemowa (Regular)"/>
              <a:buChar char="-"/>
            </a:pPr>
            <a:r>
              <a:rPr lang="pl-PL" sz="16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Hostel Elewator w Gdańsku - 72 osoby</a:t>
            </a:r>
          </a:p>
          <a:p>
            <a:pPr marL="490538" lvl="2" indent="-173038">
              <a:spcBef>
                <a:spcPts val="400"/>
              </a:spcBef>
              <a:buFont typeface="Czcionka systemowa (Regular)"/>
              <a:buChar char="-"/>
            </a:pPr>
            <a:r>
              <a:rPr lang="pl-PL" sz="16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Hostel Kaszuby w Żukowie (pow. kartuski) – 160 osób</a:t>
            </a:r>
          </a:p>
          <a:p>
            <a:pPr marL="490538" lvl="2" indent="-173038">
              <a:spcBef>
                <a:spcPts val="400"/>
              </a:spcBef>
              <a:buFont typeface="Czcionka systemowa (Regular)"/>
              <a:buChar char="-"/>
            </a:pPr>
            <a:r>
              <a:rPr lang="pl-PL" sz="16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Dworek Banino w Baninie (pow. kartuski) – 187 osób</a:t>
            </a:r>
          </a:p>
          <a:p>
            <a:pPr marL="317500" lvl="2" indent="0">
              <a:spcBef>
                <a:spcPts val="800"/>
              </a:spcBef>
              <a:buNone/>
            </a:pPr>
            <a:endParaRPr lang="pl-PL" sz="1800" dirty="0">
              <a:solidFill>
                <a:srgbClr val="5C585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90538" lvl="2" indent="-173038">
              <a:spcBef>
                <a:spcPts val="800"/>
              </a:spcBef>
              <a:buFont typeface="Czcionka systemowa (Regular)"/>
              <a:buChar char="-"/>
            </a:pPr>
            <a:endParaRPr lang="pl-PL" sz="1800" dirty="0">
              <a:solidFill>
                <a:srgbClr val="5C585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95275" lvl="1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pl-PL" sz="1800" dirty="0">
              <a:solidFill>
                <a:srgbClr val="5C585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14400" lvl="2" indent="0">
              <a:spcBef>
                <a:spcPts val="800"/>
              </a:spcBef>
              <a:buFont typeface="Arial" panose="020B0604020202020204" pitchFamily="34" charset="0"/>
              <a:buNone/>
            </a:pPr>
            <a:endParaRPr lang="pl-PL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5755FA63-1477-911C-7FEE-5901B8823E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1021295"/>
              </p:ext>
            </p:extLst>
          </p:nvPr>
        </p:nvGraphicFramePr>
        <p:xfrm>
          <a:off x="6838122" y="2485193"/>
          <a:ext cx="4515678" cy="431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2518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btfpColumnIndicatorGroup2">
            <a:extLst>
              <a:ext uri="{FF2B5EF4-FFF2-40B4-BE49-F238E27FC236}">
                <a16:creationId xmlns:a16="http://schemas.microsoft.com/office/drawing/2014/main" id="{077C6FF0-C7F5-4C83-A1B1-C716181D6BEC}"/>
              </a:ext>
            </a:extLst>
          </p:cNvPr>
          <p:cNvGrpSpPr/>
          <p:nvPr/>
        </p:nvGrpSpPr>
        <p:grpSpPr>
          <a:xfrm>
            <a:off x="0" y="6963902"/>
            <a:ext cx="12192000" cy="137160"/>
            <a:chOff x="0" y="6926580"/>
            <a:chExt cx="12192000" cy="137160"/>
          </a:xfrm>
        </p:grpSpPr>
        <p:sp>
          <p:nvSpPr>
            <p:cNvPr id="44" name="btfpColumnGapBlocker502892">
              <a:extLst>
                <a:ext uri="{FF2B5EF4-FFF2-40B4-BE49-F238E27FC236}">
                  <a16:creationId xmlns:a16="http://schemas.microsoft.com/office/drawing/2014/main" id="{BAB6292A-A211-44DC-8E03-C2CF40CEB68D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2" name="btfpColumnGapBlocker718808">
              <a:extLst>
                <a:ext uri="{FF2B5EF4-FFF2-40B4-BE49-F238E27FC236}">
                  <a16:creationId xmlns:a16="http://schemas.microsoft.com/office/drawing/2014/main" id="{51F5F286-F8BB-47D9-97D2-03A4F2D6C6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40" name="btfpColumnIndicator129800">
              <a:extLst>
                <a:ext uri="{FF2B5EF4-FFF2-40B4-BE49-F238E27FC236}">
                  <a16:creationId xmlns:a16="http://schemas.microsoft.com/office/drawing/2014/main" id="{FB09C10D-22DB-4F88-9E93-99A89518283B}"/>
                </a:ext>
              </a:extLst>
            </p:cNvPr>
            <p:cNvCxnSpPr/>
            <p:nvPr/>
          </p:nvCxnSpPr>
          <p:spPr bwMode="gray">
            <a:xfrm flipH="1"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btfpColumnIndicator595147">
              <a:extLst>
                <a:ext uri="{FF2B5EF4-FFF2-40B4-BE49-F238E27FC236}">
                  <a16:creationId xmlns:a16="http://schemas.microsoft.com/office/drawing/2014/main" id="{D46C7B7D-27F0-45AA-97BF-019619CCB00E}"/>
                </a:ext>
              </a:extLst>
            </p:cNvPr>
            <p:cNvCxnSpPr/>
            <p:nvPr/>
          </p:nvCxnSpPr>
          <p:spPr bwMode="gray">
            <a:xfrm flipH="1"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btfpColumnIndicatorGroup1">
            <a:extLst>
              <a:ext uri="{FF2B5EF4-FFF2-40B4-BE49-F238E27FC236}">
                <a16:creationId xmlns:a16="http://schemas.microsoft.com/office/drawing/2014/main" id="{C5BB063B-0D4A-449D-9919-B851856D0DFF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43" name="btfpColumnGapBlocker155465">
              <a:extLst>
                <a:ext uri="{FF2B5EF4-FFF2-40B4-BE49-F238E27FC236}">
                  <a16:creationId xmlns:a16="http://schemas.microsoft.com/office/drawing/2014/main" id="{96573723-CE48-432C-A16B-559BBC9B469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1" name="btfpColumnGapBlocker745494">
              <a:extLst>
                <a:ext uri="{FF2B5EF4-FFF2-40B4-BE49-F238E27FC236}">
                  <a16:creationId xmlns:a16="http://schemas.microsoft.com/office/drawing/2014/main" id="{B13207AA-70B5-4F74-8239-406DE6FBA356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39" name="btfpColumnIndicator854281">
              <a:extLst>
                <a:ext uri="{FF2B5EF4-FFF2-40B4-BE49-F238E27FC236}">
                  <a16:creationId xmlns:a16="http://schemas.microsoft.com/office/drawing/2014/main" id="{5EEE0701-8571-4F9D-B60A-C57553D3D804}"/>
                </a:ext>
              </a:extLst>
            </p:cNvPr>
            <p:cNvCxnSpPr/>
            <p:nvPr/>
          </p:nvCxnSpPr>
          <p:spPr bwMode="gray">
            <a:xfrm flipH="1"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btfpColumnIndicator708403">
              <a:extLst>
                <a:ext uri="{FF2B5EF4-FFF2-40B4-BE49-F238E27FC236}">
                  <a16:creationId xmlns:a16="http://schemas.microsoft.com/office/drawing/2014/main" id="{227C2202-5C58-4D63-99F6-BBE3A99E2843}"/>
                </a:ext>
              </a:extLst>
            </p:cNvPr>
            <p:cNvCxnSpPr/>
            <p:nvPr/>
          </p:nvCxnSpPr>
          <p:spPr bwMode="gray">
            <a:xfrm flipH="1"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A9387EB6-EC8F-4116-48E1-1913475B5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344" y="236438"/>
            <a:ext cx="2318035" cy="63475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AE813B9A-1144-04C1-6528-E593B206B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7526" y="-10211"/>
            <a:ext cx="1524274" cy="1524274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2CA8C8AD-F2F9-CA4B-820C-6A8DABD9B94A}"/>
              </a:ext>
            </a:extLst>
          </p:cNvPr>
          <p:cNvSpPr txBox="1">
            <a:spLocks/>
          </p:cNvSpPr>
          <p:nvPr/>
        </p:nvSpPr>
        <p:spPr>
          <a:xfrm>
            <a:off x="838200" y="1131235"/>
            <a:ext cx="10515600" cy="6347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71118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Pomorskie – pierwsze doświadczenia z realizacji projektu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61A86BD9-2F95-EC61-AD7D-94A3CBC8DE44}"/>
              </a:ext>
            </a:extLst>
          </p:cNvPr>
          <p:cNvSpPr txBox="1">
            <a:spLocks/>
          </p:cNvSpPr>
          <p:nvPr/>
        </p:nvSpPr>
        <p:spPr>
          <a:xfrm>
            <a:off x="838200" y="1855442"/>
            <a:ext cx="10515600" cy="4855572"/>
          </a:xfrm>
          <a:prstGeom prst="rect">
            <a:avLst/>
          </a:prstGeom>
        </p:spPr>
        <p:txBody>
          <a:bodyPr>
            <a:normAutofit/>
          </a:bodyPr>
          <a:lstStyle>
            <a:lvl1pPr marL="180970" indent="-180970" algn="l" defTabSz="914332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42" indent="-180970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75" indent="-173034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45" indent="-180970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03" indent="-182558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0217" lvl="1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Rekrutacja uczestników programu</a:t>
            </a:r>
          </a:p>
          <a:p>
            <a:pPr marL="490538" lvl="2" indent="-173038">
              <a:spcBef>
                <a:spcPts val="800"/>
              </a:spcBef>
              <a:buFont typeface="Czcionka systemowa (Regular)"/>
              <a:buChar char="-"/>
            </a:pPr>
            <a:endParaRPr lang="pl-PL" sz="1800" dirty="0">
              <a:solidFill>
                <a:srgbClr val="5C585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90538" lvl="2" indent="-173038">
              <a:spcBef>
                <a:spcPts val="800"/>
              </a:spcBef>
              <a:buFont typeface="Czcionka systemowa (Regular)"/>
              <a:buChar char="-"/>
            </a:pPr>
            <a:endParaRPr lang="pl-PL" sz="1800" dirty="0">
              <a:solidFill>
                <a:srgbClr val="5C585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95275" lvl="1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pl-PL" sz="1800" dirty="0">
              <a:solidFill>
                <a:srgbClr val="5C585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14400" lvl="2" indent="0">
              <a:spcBef>
                <a:spcPts val="800"/>
              </a:spcBef>
              <a:buFont typeface="Arial" panose="020B0604020202020204" pitchFamily="34" charset="0"/>
              <a:buNone/>
            </a:pPr>
            <a:endParaRPr lang="pl-PL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3079DCE-9EED-6FD2-D242-149B2E1683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4618198"/>
              </p:ext>
            </p:extLst>
          </p:nvPr>
        </p:nvGraphicFramePr>
        <p:xfrm>
          <a:off x="1847065" y="2133600"/>
          <a:ext cx="8128000" cy="1581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9C62BE64-60A5-FD7A-B8AE-4DD28D1258DF}"/>
              </a:ext>
            </a:extLst>
          </p:cNvPr>
          <p:cNvSpPr txBox="1"/>
          <p:nvPr/>
        </p:nvSpPr>
        <p:spPr bwMode="gray">
          <a:xfrm>
            <a:off x="1963282" y="3648810"/>
            <a:ext cx="2449691" cy="281191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182563" indent="-18256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Organizacja spotkania uzgodniona z zarządcą ośrodka</a:t>
            </a:r>
          </a:p>
          <a:p>
            <a:pPr marL="182563" indent="-18256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Poprzedzone zaproszeniem umieszczonym w ośrodku </a:t>
            </a:r>
            <a:b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na forach</a:t>
            </a:r>
          </a:p>
          <a:p>
            <a:pPr marL="182563" indent="-18256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 spotkanie, około 10 osób na spotkaniu w jednym ośrodku</a:t>
            </a:r>
          </a:p>
          <a:p>
            <a:pPr marL="182563" indent="-18256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80% zainteresowanych przystąpieniem do programu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EAB454-5B2E-BB4D-A5EE-3C3178B19463}"/>
              </a:ext>
            </a:extLst>
          </p:cNvPr>
          <p:cNvSpPr txBox="1"/>
          <p:nvPr/>
        </p:nvSpPr>
        <p:spPr bwMode="gray">
          <a:xfrm>
            <a:off x="4545501" y="3648809"/>
            <a:ext cx="2676934" cy="297606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182563" indent="-18256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Prowadzący Doradca </a:t>
            </a:r>
            <a:b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ds. Zatrudnienia</a:t>
            </a:r>
          </a:p>
          <a:p>
            <a:pPr marL="182563" indent="-18256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Kwestionariusz zawierający ponad 100 pozycji (dane osobowe, wykształcenie, historia zatrudnienia, sytuacja materialna, znajomość j. polskiego, badanie motywacji do podjęcia pracy i pozostania w Polsce itp.)</a:t>
            </a:r>
          </a:p>
          <a:p>
            <a:pPr marL="182563" indent="-18256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Weryfikacja kryteriów formalnych określonych </a:t>
            </a:r>
            <a:b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programie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46C95C3-A54A-B14A-1CAA-1A6FD81CDF75}"/>
              </a:ext>
            </a:extLst>
          </p:cNvPr>
          <p:cNvSpPr txBox="1"/>
          <p:nvPr/>
        </p:nvSpPr>
        <p:spPr bwMode="gray">
          <a:xfrm>
            <a:off x="7222435" y="3637383"/>
            <a:ext cx="2752630" cy="7190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182563" indent="-18256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podstawie wypełnionego </a:t>
            </a:r>
            <a:b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przesłanego Zamawiającemu kwestionariusza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010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btfpColumnIndicatorGroup2">
            <a:extLst>
              <a:ext uri="{FF2B5EF4-FFF2-40B4-BE49-F238E27FC236}">
                <a16:creationId xmlns:a16="http://schemas.microsoft.com/office/drawing/2014/main" id="{077C6FF0-C7F5-4C83-A1B1-C716181D6BEC}"/>
              </a:ext>
            </a:extLst>
          </p:cNvPr>
          <p:cNvGrpSpPr/>
          <p:nvPr/>
        </p:nvGrpSpPr>
        <p:grpSpPr>
          <a:xfrm>
            <a:off x="0" y="6963902"/>
            <a:ext cx="12192000" cy="137160"/>
            <a:chOff x="0" y="6926580"/>
            <a:chExt cx="12192000" cy="137160"/>
          </a:xfrm>
        </p:grpSpPr>
        <p:sp>
          <p:nvSpPr>
            <p:cNvPr id="44" name="btfpColumnGapBlocker502892">
              <a:extLst>
                <a:ext uri="{FF2B5EF4-FFF2-40B4-BE49-F238E27FC236}">
                  <a16:creationId xmlns:a16="http://schemas.microsoft.com/office/drawing/2014/main" id="{BAB6292A-A211-44DC-8E03-C2CF40CEB68D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2" name="btfpColumnGapBlocker718808">
              <a:extLst>
                <a:ext uri="{FF2B5EF4-FFF2-40B4-BE49-F238E27FC236}">
                  <a16:creationId xmlns:a16="http://schemas.microsoft.com/office/drawing/2014/main" id="{51F5F286-F8BB-47D9-97D2-03A4F2D6C6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40" name="btfpColumnIndicator129800">
              <a:extLst>
                <a:ext uri="{FF2B5EF4-FFF2-40B4-BE49-F238E27FC236}">
                  <a16:creationId xmlns:a16="http://schemas.microsoft.com/office/drawing/2014/main" id="{FB09C10D-22DB-4F88-9E93-99A89518283B}"/>
                </a:ext>
              </a:extLst>
            </p:cNvPr>
            <p:cNvCxnSpPr/>
            <p:nvPr/>
          </p:nvCxnSpPr>
          <p:spPr bwMode="gray">
            <a:xfrm flipH="1"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btfpColumnIndicator595147">
              <a:extLst>
                <a:ext uri="{FF2B5EF4-FFF2-40B4-BE49-F238E27FC236}">
                  <a16:creationId xmlns:a16="http://schemas.microsoft.com/office/drawing/2014/main" id="{D46C7B7D-27F0-45AA-97BF-019619CCB00E}"/>
                </a:ext>
              </a:extLst>
            </p:cNvPr>
            <p:cNvCxnSpPr/>
            <p:nvPr/>
          </p:nvCxnSpPr>
          <p:spPr bwMode="gray">
            <a:xfrm flipH="1"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btfpColumnIndicatorGroup1">
            <a:extLst>
              <a:ext uri="{FF2B5EF4-FFF2-40B4-BE49-F238E27FC236}">
                <a16:creationId xmlns:a16="http://schemas.microsoft.com/office/drawing/2014/main" id="{C5BB063B-0D4A-449D-9919-B851856D0DFF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43" name="btfpColumnGapBlocker155465">
              <a:extLst>
                <a:ext uri="{FF2B5EF4-FFF2-40B4-BE49-F238E27FC236}">
                  <a16:creationId xmlns:a16="http://schemas.microsoft.com/office/drawing/2014/main" id="{96573723-CE48-432C-A16B-559BBC9B469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1" name="btfpColumnGapBlocker745494">
              <a:extLst>
                <a:ext uri="{FF2B5EF4-FFF2-40B4-BE49-F238E27FC236}">
                  <a16:creationId xmlns:a16="http://schemas.microsoft.com/office/drawing/2014/main" id="{B13207AA-70B5-4F74-8239-406DE6FBA356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39" name="btfpColumnIndicator854281">
              <a:extLst>
                <a:ext uri="{FF2B5EF4-FFF2-40B4-BE49-F238E27FC236}">
                  <a16:creationId xmlns:a16="http://schemas.microsoft.com/office/drawing/2014/main" id="{5EEE0701-8571-4F9D-B60A-C57553D3D804}"/>
                </a:ext>
              </a:extLst>
            </p:cNvPr>
            <p:cNvCxnSpPr/>
            <p:nvPr/>
          </p:nvCxnSpPr>
          <p:spPr bwMode="gray">
            <a:xfrm flipH="1"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btfpColumnIndicator708403">
              <a:extLst>
                <a:ext uri="{FF2B5EF4-FFF2-40B4-BE49-F238E27FC236}">
                  <a16:creationId xmlns:a16="http://schemas.microsoft.com/office/drawing/2014/main" id="{227C2202-5C58-4D63-99F6-BBE3A99E2843}"/>
                </a:ext>
              </a:extLst>
            </p:cNvPr>
            <p:cNvCxnSpPr/>
            <p:nvPr/>
          </p:nvCxnSpPr>
          <p:spPr bwMode="gray">
            <a:xfrm flipH="1"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A9387EB6-EC8F-4116-48E1-1913475B5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344" y="236438"/>
            <a:ext cx="2318035" cy="63475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AE813B9A-1144-04C1-6528-E593B206B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7526" y="-10211"/>
            <a:ext cx="1524274" cy="1524274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2CA8C8AD-F2F9-CA4B-820C-6A8DABD9B94A}"/>
              </a:ext>
            </a:extLst>
          </p:cNvPr>
          <p:cNvSpPr txBox="1">
            <a:spLocks/>
          </p:cNvSpPr>
          <p:nvPr/>
        </p:nvSpPr>
        <p:spPr>
          <a:xfrm>
            <a:off x="838200" y="1131235"/>
            <a:ext cx="10515600" cy="6347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71118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Pomorskie – pierwsze doświadczenia z realizacji projektu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61A86BD9-2F95-EC61-AD7D-94A3CBC8DE44}"/>
              </a:ext>
            </a:extLst>
          </p:cNvPr>
          <p:cNvSpPr txBox="1">
            <a:spLocks/>
          </p:cNvSpPr>
          <p:nvPr/>
        </p:nvSpPr>
        <p:spPr>
          <a:xfrm>
            <a:off x="838200" y="1855442"/>
            <a:ext cx="10515600" cy="4855572"/>
          </a:xfrm>
          <a:prstGeom prst="rect">
            <a:avLst/>
          </a:prstGeom>
        </p:spPr>
        <p:txBody>
          <a:bodyPr>
            <a:normAutofit/>
          </a:bodyPr>
          <a:lstStyle>
            <a:lvl1pPr marL="180970" indent="-180970" algn="l" defTabSz="914332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42" indent="-180970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75" indent="-173034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45" indent="-180970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03" indent="-182558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0217" lvl="1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Rekrutacja uczestników programu</a:t>
            </a:r>
          </a:p>
          <a:p>
            <a:pPr marL="603250" lvl="2" indent="-198438">
              <a:spcBef>
                <a:spcPts val="800"/>
              </a:spcBef>
              <a:buFont typeface="Czcionka systemowa (Regular)"/>
              <a:buChar char="-"/>
            </a:pPr>
            <a:r>
              <a:rPr lang="pl-PL" sz="16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Lista 22 kandydatów do programu zaakceptowana przez Zamawiającego w październiku</a:t>
            </a:r>
          </a:p>
          <a:p>
            <a:pPr marL="430217" lvl="1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pl-PL" sz="1800" dirty="0">
              <a:solidFill>
                <a:srgbClr val="5C585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90538" lvl="2" indent="-173038">
              <a:spcBef>
                <a:spcPts val="800"/>
              </a:spcBef>
              <a:buFont typeface="Czcionka systemowa (Regular)"/>
              <a:buChar char="-"/>
            </a:pPr>
            <a:endParaRPr lang="pl-PL" sz="1800" dirty="0">
              <a:solidFill>
                <a:srgbClr val="5C585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90538" lvl="2" indent="-173038">
              <a:spcBef>
                <a:spcPts val="800"/>
              </a:spcBef>
              <a:buFont typeface="Czcionka systemowa (Regular)"/>
              <a:buChar char="-"/>
            </a:pPr>
            <a:endParaRPr lang="pl-PL" sz="1800" dirty="0">
              <a:solidFill>
                <a:srgbClr val="5C585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95275" lvl="1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pl-PL" sz="1800" dirty="0">
              <a:solidFill>
                <a:srgbClr val="5C585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14400" lvl="2" indent="0">
              <a:spcBef>
                <a:spcPts val="800"/>
              </a:spcBef>
              <a:buFont typeface="Arial" panose="020B0604020202020204" pitchFamily="34" charset="0"/>
              <a:buNone/>
            </a:pPr>
            <a:endParaRPr lang="pl-PL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6892A18A-AE74-BBBA-0641-8FEB68BEE8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7329256"/>
              </p:ext>
            </p:extLst>
          </p:nvPr>
        </p:nvGraphicFramePr>
        <p:xfrm>
          <a:off x="1833217" y="2907437"/>
          <a:ext cx="8128000" cy="371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142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btfpColumnIndicatorGroup2">
            <a:extLst>
              <a:ext uri="{FF2B5EF4-FFF2-40B4-BE49-F238E27FC236}">
                <a16:creationId xmlns:a16="http://schemas.microsoft.com/office/drawing/2014/main" id="{077C6FF0-C7F5-4C83-A1B1-C716181D6BEC}"/>
              </a:ext>
            </a:extLst>
          </p:cNvPr>
          <p:cNvGrpSpPr/>
          <p:nvPr/>
        </p:nvGrpSpPr>
        <p:grpSpPr>
          <a:xfrm>
            <a:off x="0" y="6963902"/>
            <a:ext cx="12192000" cy="137160"/>
            <a:chOff x="0" y="6926580"/>
            <a:chExt cx="12192000" cy="137160"/>
          </a:xfrm>
        </p:grpSpPr>
        <p:sp>
          <p:nvSpPr>
            <p:cNvPr id="44" name="btfpColumnGapBlocker502892">
              <a:extLst>
                <a:ext uri="{FF2B5EF4-FFF2-40B4-BE49-F238E27FC236}">
                  <a16:creationId xmlns:a16="http://schemas.microsoft.com/office/drawing/2014/main" id="{BAB6292A-A211-44DC-8E03-C2CF40CEB68D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2" name="btfpColumnGapBlocker718808">
              <a:extLst>
                <a:ext uri="{FF2B5EF4-FFF2-40B4-BE49-F238E27FC236}">
                  <a16:creationId xmlns:a16="http://schemas.microsoft.com/office/drawing/2014/main" id="{51F5F286-F8BB-47D9-97D2-03A4F2D6C6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40" name="btfpColumnIndicator129800">
              <a:extLst>
                <a:ext uri="{FF2B5EF4-FFF2-40B4-BE49-F238E27FC236}">
                  <a16:creationId xmlns:a16="http://schemas.microsoft.com/office/drawing/2014/main" id="{FB09C10D-22DB-4F88-9E93-99A89518283B}"/>
                </a:ext>
              </a:extLst>
            </p:cNvPr>
            <p:cNvCxnSpPr/>
            <p:nvPr/>
          </p:nvCxnSpPr>
          <p:spPr bwMode="gray">
            <a:xfrm flipH="1"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btfpColumnIndicator595147">
              <a:extLst>
                <a:ext uri="{FF2B5EF4-FFF2-40B4-BE49-F238E27FC236}">
                  <a16:creationId xmlns:a16="http://schemas.microsoft.com/office/drawing/2014/main" id="{D46C7B7D-27F0-45AA-97BF-019619CCB00E}"/>
                </a:ext>
              </a:extLst>
            </p:cNvPr>
            <p:cNvCxnSpPr/>
            <p:nvPr/>
          </p:nvCxnSpPr>
          <p:spPr bwMode="gray">
            <a:xfrm flipH="1"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btfpColumnIndicatorGroup1">
            <a:extLst>
              <a:ext uri="{FF2B5EF4-FFF2-40B4-BE49-F238E27FC236}">
                <a16:creationId xmlns:a16="http://schemas.microsoft.com/office/drawing/2014/main" id="{C5BB063B-0D4A-449D-9919-B851856D0DFF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43" name="btfpColumnGapBlocker155465">
              <a:extLst>
                <a:ext uri="{FF2B5EF4-FFF2-40B4-BE49-F238E27FC236}">
                  <a16:creationId xmlns:a16="http://schemas.microsoft.com/office/drawing/2014/main" id="{96573723-CE48-432C-A16B-559BBC9B469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1" name="btfpColumnGapBlocker745494">
              <a:extLst>
                <a:ext uri="{FF2B5EF4-FFF2-40B4-BE49-F238E27FC236}">
                  <a16:creationId xmlns:a16="http://schemas.microsoft.com/office/drawing/2014/main" id="{B13207AA-70B5-4F74-8239-406DE6FBA356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39" name="btfpColumnIndicator854281">
              <a:extLst>
                <a:ext uri="{FF2B5EF4-FFF2-40B4-BE49-F238E27FC236}">
                  <a16:creationId xmlns:a16="http://schemas.microsoft.com/office/drawing/2014/main" id="{5EEE0701-8571-4F9D-B60A-C57553D3D804}"/>
                </a:ext>
              </a:extLst>
            </p:cNvPr>
            <p:cNvCxnSpPr/>
            <p:nvPr/>
          </p:nvCxnSpPr>
          <p:spPr bwMode="gray">
            <a:xfrm flipH="1"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btfpColumnIndicator708403">
              <a:extLst>
                <a:ext uri="{FF2B5EF4-FFF2-40B4-BE49-F238E27FC236}">
                  <a16:creationId xmlns:a16="http://schemas.microsoft.com/office/drawing/2014/main" id="{227C2202-5C58-4D63-99F6-BBE3A99E2843}"/>
                </a:ext>
              </a:extLst>
            </p:cNvPr>
            <p:cNvCxnSpPr/>
            <p:nvPr/>
          </p:nvCxnSpPr>
          <p:spPr bwMode="gray">
            <a:xfrm flipH="1"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A9387EB6-EC8F-4116-48E1-1913475B5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344" y="236438"/>
            <a:ext cx="2318035" cy="63475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AE813B9A-1144-04C1-6528-E593B206B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7526" y="-10211"/>
            <a:ext cx="1524274" cy="1524274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2CA8C8AD-F2F9-CA4B-820C-6A8DABD9B94A}"/>
              </a:ext>
            </a:extLst>
          </p:cNvPr>
          <p:cNvSpPr txBox="1">
            <a:spLocks/>
          </p:cNvSpPr>
          <p:nvPr/>
        </p:nvSpPr>
        <p:spPr>
          <a:xfrm>
            <a:off x="838200" y="1131235"/>
            <a:ext cx="10515600" cy="6347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71118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Pomorskie – pierwsze doświadczenia z realizacji projektu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61A86BD9-2F95-EC61-AD7D-94A3CBC8DE44}"/>
              </a:ext>
            </a:extLst>
          </p:cNvPr>
          <p:cNvSpPr txBox="1">
            <a:spLocks/>
          </p:cNvSpPr>
          <p:nvPr/>
        </p:nvSpPr>
        <p:spPr>
          <a:xfrm>
            <a:off x="838200" y="1855442"/>
            <a:ext cx="10515600" cy="4855572"/>
          </a:xfrm>
          <a:prstGeom prst="rect">
            <a:avLst/>
          </a:prstGeom>
        </p:spPr>
        <p:txBody>
          <a:bodyPr>
            <a:normAutofit/>
          </a:bodyPr>
          <a:lstStyle>
            <a:lvl1pPr marL="180970" indent="-180970" algn="l" defTabSz="914332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42" indent="-180970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75" indent="-173034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45" indent="-180970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03" indent="-182558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5275" lvl="1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Profil uczestników programu</a:t>
            </a:r>
          </a:p>
          <a:p>
            <a:pPr marL="466725" lvl="2" indent="-153988">
              <a:spcBef>
                <a:spcPts val="800"/>
              </a:spcBef>
              <a:buFont typeface="Czcionka systemowa (Regular)"/>
              <a:buChar char="-"/>
            </a:pPr>
            <a:r>
              <a:rPr lang="pl-PL" sz="16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100% kobiet, połowa z nich posiada dzieci, średnio 2)</a:t>
            </a:r>
          </a:p>
          <a:p>
            <a:pPr marL="466725" lvl="2" indent="-153988">
              <a:spcBef>
                <a:spcPts val="400"/>
              </a:spcBef>
              <a:buFont typeface="Czcionka systemowa (Regular)"/>
              <a:buChar char="-"/>
            </a:pPr>
            <a:r>
              <a:rPr lang="pl-PL" sz="16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Średni wiek 49 lat</a:t>
            </a:r>
          </a:p>
          <a:p>
            <a:pPr marL="466725" lvl="2" indent="-153988">
              <a:spcBef>
                <a:spcPts val="400"/>
              </a:spcBef>
              <a:buFont typeface="Czcionka systemowa (Regular)"/>
              <a:buChar char="-"/>
            </a:pPr>
            <a:r>
              <a:rPr lang="pl-PL" sz="16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Wykształcenie podstawowe 5%, średnie 68%, wyższe 27%. Tylko 45% posiada ze sobą dokumenty potwierdzające kwalifikacje zawodowe</a:t>
            </a:r>
          </a:p>
          <a:p>
            <a:pPr marL="466725" lvl="2" indent="-153988">
              <a:spcBef>
                <a:spcPts val="400"/>
              </a:spcBef>
              <a:buFont typeface="Czcionka systemowa (Regular)"/>
              <a:buChar char="-"/>
            </a:pPr>
            <a:r>
              <a:rPr lang="pl-PL" sz="16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Status na runku pracy w Ukrainie  - 86% pracujących, 2 emerytów, 1 osoba bezrobotna</a:t>
            </a:r>
          </a:p>
          <a:p>
            <a:pPr marL="466725" lvl="2" indent="-153988">
              <a:spcBef>
                <a:spcPts val="400"/>
              </a:spcBef>
              <a:buFont typeface="Czcionka systemowa (Regular)"/>
              <a:buChar char="-"/>
            </a:pPr>
            <a:r>
              <a:rPr lang="pl-PL" sz="16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Doświadczenie w pracy w Polsce przed wojną – 1 osoba</a:t>
            </a:r>
          </a:p>
          <a:p>
            <a:pPr marL="466725" lvl="2" indent="-153988">
              <a:spcBef>
                <a:spcPts val="400"/>
              </a:spcBef>
              <a:buFont typeface="Czcionka systemowa (Regular)"/>
              <a:buChar char="-"/>
            </a:pPr>
            <a:r>
              <a:rPr lang="pl-PL" sz="16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Doświadczenie w pracy w Polsce 32%</a:t>
            </a:r>
          </a:p>
          <a:p>
            <a:pPr marL="466725" lvl="2" indent="-153988">
              <a:spcBef>
                <a:spcPts val="400"/>
              </a:spcBef>
              <a:buFont typeface="Czcionka systemowa (Regular)"/>
              <a:buChar char="-"/>
            </a:pPr>
            <a:r>
              <a:rPr lang="pl-PL" sz="16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Większość, 81% przybyło do Polski w 2022, połowa krótko po wybuchu wojny (do sierpnia 2022)</a:t>
            </a:r>
          </a:p>
          <a:p>
            <a:pPr marL="466725" lvl="2" indent="-153988">
              <a:spcBef>
                <a:spcPts val="400"/>
              </a:spcBef>
              <a:buFont typeface="Czcionka systemowa (Regular)"/>
              <a:buChar char="-"/>
            </a:pPr>
            <a:r>
              <a:rPr lang="pl-PL" sz="16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Długość pobytu w ośrodku średnio 20 miesięcy</a:t>
            </a:r>
          </a:p>
          <a:p>
            <a:pPr marL="466725" lvl="2" indent="-153988">
              <a:spcBef>
                <a:spcPts val="400"/>
              </a:spcBef>
              <a:buFont typeface="Czcionka systemowa (Regular)"/>
              <a:buChar char="-"/>
            </a:pPr>
            <a:r>
              <a:rPr lang="pl-PL" sz="16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Znajomość j. polskiego: całkowity brak 29%, podstawowy (A1/ A2) 50%, komunikatywny (B1) 21%</a:t>
            </a:r>
          </a:p>
          <a:p>
            <a:pPr marL="312738" lvl="2" indent="-300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Wszyscy uczestnicy mają wykonane IPD (pierwszą wersję) zawierającą analizę potencjału zawodowego, profil zawodowy oraz 2-3 ścieżki doprowadzenia do zatrudnienia.</a:t>
            </a:r>
          </a:p>
          <a:p>
            <a:pPr marL="312738" lvl="2" indent="-300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5C585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Działania w woj. pomorskim są realizowane przez 2 Doradców ds. Zatrudnienia</a:t>
            </a:r>
          </a:p>
          <a:p>
            <a:pPr marL="466725" lvl="2" indent="-153988">
              <a:spcBef>
                <a:spcPts val="400"/>
              </a:spcBef>
              <a:buFont typeface="Czcionka systemowa (Regular)"/>
              <a:buChar char="-"/>
            </a:pPr>
            <a:endParaRPr lang="pl-PL" sz="1800" dirty="0">
              <a:solidFill>
                <a:srgbClr val="5C585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14400" lvl="2" indent="0">
              <a:spcBef>
                <a:spcPts val="800"/>
              </a:spcBef>
              <a:buFont typeface="Arial" panose="020B0604020202020204" pitchFamily="34" charset="0"/>
              <a:buNone/>
            </a:pPr>
            <a:endParaRPr lang="pl-PL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spcBef>
                <a:spcPts val="800"/>
              </a:spcBef>
            </a:pPr>
            <a:endParaRPr lang="pl-PL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04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btfpColumnIndicatorGroup2">
            <a:extLst>
              <a:ext uri="{FF2B5EF4-FFF2-40B4-BE49-F238E27FC236}">
                <a16:creationId xmlns:a16="http://schemas.microsoft.com/office/drawing/2014/main" id="{077C6FF0-C7F5-4C83-A1B1-C716181D6BEC}"/>
              </a:ext>
            </a:extLst>
          </p:cNvPr>
          <p:cNvGrpSpPr/>
          <p:nvPr/>
        </p:nvGrpSpPr>
        <p:grpSpPr>
          <a:xfrm>
            <a:off x="0" y="6963902"/>
            <a:ext cx="12192000" cy="137160"/>
            <a:chOff x="0" y="6926580"/>
            <a:chExt cx="12192000" cy="137160"/>
          </a:xfrm>
        </p:grpSpPr>
        <p:sp>
          <p:nvSpPr>
            <p:cNvPr id="44" name="btfpColumnGapBlocker502892">
              <a:extLst>
                <a:ext uri="{FF2B5EF4-FFF2-40B4-BE49-F238E27FC236}">
                  <a16:creationId xmlns:a16="http://schemas.microsoft.com/office/drawing/2014/main" id="{BAB6292A-A211-44DC-8E03-C2CF40CEB68D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2" name="btfpColumnGapBlocker718808">
              <a:extLst>
                <a:ext uri="{FF2B5EF4-FFF2-40B4-BE49-F238E27FC236}">
                  <a16:creationId xmlns:a16="http://schemas.microsoft.com/office/drawing/2014/main" id="{51F5F286-F8BB-47D9-97D2-03A4F2D6C6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40" name="btfpColumnIndicator129800">
              <a:extLst>
                <a:ext uri="{FF2B5EF4-FFF2-40B4-BE49-F238E27FC236}">
                  <a16:creationId xmlns:a16="http://schemas.microsoft.com/office/drawing/2014/main" id="{FB09C10D-22DB-4F88-9E93-99A89518283B}"/>
                </a:ext>
              </a:extLst>
            </p:cNvPr>
            <p:cNvCxnSpPr/>
            <p:nvPr/>
          </p:nvCxnSpPr>
          <p:spPr bwMode="gray">
            <a:xfrm flipH="1"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btfpColumnIndicator595147">
              <a:extLst>
                <a:ext uri="{FF2B5EF4-FFF2-40B4-BE49-F238E27FC236}">
                  <a16:creationId xmlns:a16="http://schemas.microsoft.com/office/drawing/2014/main" id="{D46C7B7D-27F0-45AA-97BF-019619CCB00E}"/>
                </a:ext>
              </a:extLst>
            </p:cNvPr>
            <p:cNvCxnSpPr/>
            <p:nvPr/>
          </p:nvCxnSpPr>
          <p:spPr bwMode="gray">
            <a:xfrm flipH="1"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btfpColumnIndicatorGroup1">
            <a:extLst>
              <a:ext uri="{FF2B5EF4-FFF2-40B4-BE49-F238E27FC236}">
                <a16:creationId xmlns:a16="http://schemas.microsoft.com/office/drawing/2014/main" id="{C5BB063B-0D4A-449D-9919-B851856D0DFF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43" name="btfpColumnGapBlocker155465">
              <a:extLst>
                <a:ext uri="{FF2B5EF4-FFF2-40B4-BE49-F238E27FC236}">
                  <a16:creationId xmlns:a16="http://schemas.microsoft.com/office/drawing/2014/main" id="{96573723-CE48-432C-A16B-559BBC9B469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1" name="btfpColumnGapBlocker745494">
              <a:extLst>
                <a:ext uri="{FF2B5EF4-FFF2-40B4-BE49-F238E27FC236}">
                  <a16:creationId xmlns:a16="http://schemas.microsoft.com/office/drawing/2014/main" id="{B13207AA-70B5-4F74-8239-406DE6FBA356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endParaRPr lang="en-GB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39" name="btfpColumnIndicator854281">
              <a:extLst>
                <a:ext uri="{FF2B5EF4-FFF2-40B4-BE49-F238E27FC236}">
                  <a16:creationId xmlns:a16="http://schemas.microsoft.com/office/drawing/2014/main" id="{5EEE0701-8571-4F9D-B60A-C57553D3D804}"/>
                </a:ext>
              </a:extLst>
            </p:cNvPr>
            <p:cNvCxnSpPr/>
            <p:nvPr/>
          </p:nvCxnSpPr>
          <p:spPr bwMode="gray">
            <a:xfrm flipH="1"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btfpColumnIndicator708403">
              <a:extLst>
                <a:ext uri="{FF2B5EF4-FFF2-40B4-BE49-F238E27FC236}">
                  <a16:creationId xmlns:a16="http://schemas.microsoft.com/office/drawing/2014/main" id="{227C2202-5C58-4D63-99F6-BBE3A99E2843}"/>
                </a:ext>
              </a:extLst>
            </p:cNvPr>
            <p:cNvCxnSpPr/>
            <p:nvPr/>
          </p:nvCxnSpPr>
          <p:spPr bwMode="gray">
            <a:xfrm flipH="1"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A1AC2C-2857-46B3-8296-79E63F40B5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938" y="0"/>
            <a:ext cx="11676062" cy="876300"/>
          </a:xfrm>
        </p:spPr>
        <p:txBody>
          <a:bodyPr/>
          <a:lstStyle/>
          <a:p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KEY FINDINGS: NEEDS</a:t>
            </a:r>
            <a:endParaRPr lang="en-GB"/>
          </a:p>
        </p:txBody>
      </p:sp>
      <p:sp>
        <p:nvSpPr>
          <p:cNvPr id="16" name="Kép helye 5">
            <a:extLst>
              <a:ext uri="{FF2B5EF4-FFF2-40B4-BE49-F238E27FC236}">
                <a16:creationId xmlns:a16="http://schemas.microsoft.com/office/drawing/2014/main" id="{CBE440D3-9901-0265-8F93-8F923C68FB38}"/>
              </a:ext>
            </a:extLst>
          </p:cNvPr>
          <p:cNvSpPr txBox="1">
            <a:spLocks/>
          </p:cNvSpPr>
          <p:nvPr/>
        </p:nvSpPr>
        <p:spPr>
          <a:xfrm>
            <a:off x="1888093" y="2078265"/>
            <a:ext cx="5770080" cy="817017"/>
          </a:xfrm>
          <a:prstGeom prst="rect">
            <a:avLst/>
          </a:prstGeom>
        </p:spPr>
        <p:txBody>
          <a:bodyPr>
            <a:normAutofit/>
          </a:bodyPr>
          <a:lstStyle>
            <a:lvl1pPr marL="180970" indent="-180970" algn="l" defTabSz="914332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42" indent="-180970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75" indent="-173034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45" indent="-180970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03" indent="-182558" algn="l" defTabSz="914332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endPara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Google Shape;81;p15">
            <a:extLst>
              <a:ext uri="{FF2B5EF4-FFF2-40B4-BE49-F238E27FC236}">
                <a16:creationId xmlns:a16="http://schemas.microsoft.com/office/drawing/2014/main" id="{D2773018-4CAF-1198-2409-4D840ECCA405}"/>
              </a:ext>
            </a:extLst>
          </p:cNvPr>
          <p:cNvSpPr txBox="1"/>
          <p:nvPr/>
        </p:nvSpPr>
        <p:spPr>
          <a:xfrm>
            <a:off x="17001873" y="6485549"/>
            <a:ext cx="1627136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1200" b="1" ker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PRELIMINARY ANALYSIS BY:</a:t>
            </a:r>
            <a:endParaRPr sz="1200" ker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392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7287245" y="6672695"/>
            <a:ext cx="2092528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"/>
              </a:lnSpc>
            </a:pPr>
            <a:r>
              <a:rPr lang="en-US" sz="600">
                <a:solidFill>
                  <a:srgbClr val="FFFFFF"/>
                </a:solidFill>
                <a:latin typeface="Arial"/>
              </a:rPr>
              <a:t>220519_UNHCR - Mapowanie społeczne 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46922" y="6672695"/>
            <a:ext cx="492327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"/>
              </a:lnSpc>
            </a:pPr>
            <a:r>
              <a:rPr lang="en-US" sz="600">
                <a:solidFill>
                  <a:srgbClr val="FFFFFF"/>
                </a:solidFill>
                <a:latin typeface="Arial"/>
              </a:rPr>
              <a:t>WSS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8963" y="6653302"/>
            <a:ext cx="6339956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"/>
              </a:lnSpc>
            </a:pPr>
            <a:r>
              <a:rPr lang="en-US" sz="600">
                <a:solidFill>
                  <a:srgbClr val="FFFFFF"/>
                </a:solidFill>
                <a:latin typeface="Arial"/>
              </a:rPr>
              <a:t>Informacje te są poufne i zostały przygotowane przez ACME Corp.; nie mogą być wykorzystywane przez osoby trzecie bez uprzedniej pisemnej zgody ACME.</a:t>
            </a:r>
          </a:p>
        </p:txBody>
      </p:sp>
      <p:sp>
        <p:nvSpPr>
          <p:cNvPr id="8" name="AutoShape 8"/>
          <p:cNvSpPr/>
          <p:nvPr/>
        </p:nvSpPr>
        <p:spPr>
          <a:xfrm rot="2759">
            <a:off x="-4764" y="6598800"/>
            <a:ext cx="11866566" cy="0"/>
          </a:xfrm>
          <a:prstGeom prst="line">
            <a:avLst/>
          </a:prstGeom>
          <a:ln w="9525" cap="rnd">
            <a:solidFill>
              <a:srgbClr val="0072B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2683">
            <a:off x="-4760" y="980951"/>
            <a:ext cx="12201526" cy="0"/>
          </a:xfrm>
          <a:prstGeom prst="line">
            <a:avLst/>
          </a:prstGeom>
          <a:ln w="9525" cap="rnd">
            <a:solidFill>
              <a:srgbClr val="0072B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10950027" y="6632653"/>
            <a:ext cx="727903" cy="186776"/>
          </a:xfrm>
          <a:custGeom>
            <a:avLst/>
            <a:gdLst/>
            <a:ahLst/>
            <a:cxnLst/>
            <a:rect l="l" t="t" r="r" b="b"/>
            <a:pathLst>
              <a:path w="1091855" h="280164">
                <a:moveTo>
                  <a:pt x="0" y="0"/>
                </a:moveTo>
                <a:lnTo>
                  <a:pt x="1091855" y="0"/>
                </a:lnTo>
                <a:lnTo>
                  <a:pt x="1091855" y="280164"/>
                </a:lnTo>
                <a:lnTo>
                  <a:pt x="0" y="2801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44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1861800" y="6963902"/>
            <a:ext cx="330200" cy="137160"/>
            <a:chOff x="0" y="0"/>
            <a:chExt cx="660400" cy="2743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60400" cy="274320"/>
            </a:xfrm>
            <a:custGeom>
              <a:avLst/>
              <a:gdLst/>
              <a:ahLst/>
              <a:cxnLst/>
              <a:rect l="l" t="t" r="r" b="b"/>
              <a:pathLst>
                <a:path w="660400" h="274320">
                  <a:moveTo>
                    <a:pt x="0" y="0"/>
                  </a:moveTo>
                  <a:lnTo>
                    <a:pt x="660400" y="0"/>
                  </a:lnTo>
                  <a:lnTo>
                    <a:pt x="660400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rgbClr val="FFFFFF">
                <a:alpha val="49412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0" y="6963902"/>
            <a:ext cx="330200" cy="137160"/>
            <a:chOff x="0" y="0"/>
            <a:chExt cx="660400" cy="2743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0400" cy="274320"/>
            </a:xfrm>
            <a:custGeom>
              <a:avLst/>
              <a:gdLst/>
              <a:ahLst/>
              <a:cxnLst/>
              <a:rect l="l" t="t" r="r" b="b"/>
              <a:pathLst>
                <a:path w="660400" h="274320">
                  <a:moveTo>
                    <a:pt x="0" y="0"/>
                  </a:moveTo>
                  <a:lnTo>
                    <a:pt x="660400" y="0"/>
                  </a:lnTo>
                  <a:lnTo>
                    <a:pt x="660400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rgbClr val="FFFFFF">
                <a:alpha val="49412"/>
              </a:srgbClr>
            </a:solidFill>
          </p:spPr>
        </p:sp>
      </p:grpSp>
      <p:sp>
        <p:nvSpPr>
          <p:cNvPr id="15" name="AutoShape 15"/>
          <p:cNvSpPr/>
          <p:nvPr/>
        </p:nvSpPr>
        <p:spPr>
          <a:xfrm rot="5177082">
            <a:off x="11788304" y="7032482"/>
            <a:ext cx="146994" cy="0"/>
          </a:xfrm>
          <a:prstGeom prst="line">
            <a:avLst/>
          </a:prstGeom>
          <a:ln w="9525" cap="rnd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5177082">
            <a:off x="256704" y="7032482"/>
            <a:ext cx="146994" cy="0"/>
          </a:xfrm>
          <a:prstGeom prst="line">
            <a:avLst/>
          </a:prstGeom>
          <a:ln w="9525" cap="rnd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17"/>
          <p:cNvGrpSpPr/>
          <p:nvPr/>
        </p:nvGrpSpPr>
        <p:grpSpPr>
          <a:xfrm>
            <a:off x="11861800" y="-205740"/>
            <a:ext cx="330200" cy="137160"/>
            <a:chOff x="0" y="0"/>
            <a:chExt cx="660400" cy="2743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60400" cy="274320"/>
            </a:xfrm>
            <a:custGeom>
              <a:avLst/>
              <a:gdLst/>
              <a:ahLst/>
              <a:cxnLst/>
              <a:rect l="l" t="t" r="r" b="b"/>
              <a:pathLst>
                <a:path w="660400" h="274320">
                  <a:moveTo>
                    <a:pt x="0" y="0"/>
                  </a:moveTo>
                  <a:lnTo>
                    <a:pt x="660400" y="0"/>
                  </a:lnTo>
                  <a:lnTo>
                    <a:pt x="660400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rgbClr val="FFFFFF">
                <a:alpha val="49412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0" y="-205740"/>
            <a:ext cx="330200" cy="137160"/>
            <a:chOff x="0" y="0"/>
            <a:chExt cx="660400" cy="2743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60400" cy="274320"/>
            </a:xfrm>
            <a:custGeom>
              <a:avLst/>
              <a:gdLst/>
              <a:ahLst/>
              <a:cxnLst/>
              <a:rect l="l" t="t" r="r" b="b"/>
              <a:pathLst>
                <a:path w="660400" h="274320">
                  <a:moveTo>
                    <a:pt x="0" y="0"/>
                  </a:moveTo>
                  <a:lnTo>
                    <a:pt x="660400" y="0"/>
                  </a:lnTo>
                  <a:lnTo>
                    <a:pt x="660400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rgbClr val="FFFFFF">
                <a:alpha val="49412"/>
              </a:srgbClr>
            </a:solidFill>
          </p:spPr>
        </p:sp>
      </p:grpSp>
      <p:sp>
        <p:nvSpPr>
          <p:cNvPr id="21" name="AutoShape 21"/>
          <p:cNvSpPr/>
          <p:nvPr/>
        </p:nvSpPr>
        <p:spPr>
          <a:xfrm rot="5177082">
            <a:off x="11788304" y="-137160"/>
            <a:ext cx="146994" cy="0"/>
          </a:xfrm>
          <a:prstGeom prst="line">
            <a:avLst/>
          </a:prstGeom>
          <a:ln w="9525" cap="rnd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5177082">
            <a:off x="256704" y="-137160"/>
            <a:ext cx="146994" cy="0"/>
          </a:xfrm>
          <a:prstGeom prst="line">
            <a:avLst/>
          </a:prstGeom>
          <a:ln w="9525" cap="rnd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TextBox 23"/>
          <p:cNvSpPr txBox="1"/>
          <p:nvPr/>
        </p:nvSpPr>
        <p:spPr>
          <a:xfrm>
            <a:off x="358965" y="377839"/>
            <a:ext cx="11627329" cy="428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999" dirty="0" err="1">
                <a:solidFill>
                  <a:srgbClr val="0072BC"/>
                </a:solidFill>
                <a:latin typeface="Lato Bold"/>
              </a:rPr>
              <a:t>Sytuacja</a:t>
            </a:r>
            <a:r>
              <a:rPr lang="en-US" sz="2999" dirty="0">
                <a:solidFill>
                  <a:srgbClr val="0072BC"/>
                </a:solidFill>
                <a:latin typeface="Lato Bold"/>
              </a:rPr>
              <a:t> </a:t>
            </a:r>
            <a:r>
              <a:rPr lang="en-US" sz="2999" dirty="0" err="1">
                <a:solidFill>
                  <a:srgbClr val="0072BC"/>
                </a:solidFill>
                <a:latin typeface="Lato Bold"/>
              </a:rPr>
              <a:t>uchodźców</a:t>
            </a:r>
            <a:r>
              <a:rPr lang="en-US" sz="2999" dirty="0">
                <a:solidFill>
                  <a:srgbClr val="0072BC"/>
                </a:solidFill>
                <a:latin typeface="Lato Bold"/>
              </a:rPr>
              <a:t> z </a:t>
            </a:r>
            <a:r>
              <a:rPr lang="en-US" sz="2999" dirty="0" err="1">
                <a:solidFill>
                  <a:srgbClr val="0072BC"/>
                </a:solidFill>
                <a:latin typeface="Lato Bold"/>
              </a:rPr>
              <a:t>Ukrainy</a:t>
            </a:r>
            <a:r>
              <a:rPr lang="en-US" sz="2999" dirty="0">
                <a:solidFill>
                  <a:srgbClr val="0072BC"/>
                </a:solidFill>
                <a:latin typeface="Lato Bold"/>
              </a:rPr>
              <a:t> w </a:t>
            </a:r>
            <a:r>
              <a:rPr lang="en-US" sz="2999" dirty="0" err="1">
                <a:solidFill>
                  <a:srgbClr val="0072BC"/>
                </a:solidFill>
                <a:latin typeface="Lato Bold"/>
              </a:rPr>
              <a:t>Polsce</a:t>
            </a:r>
            <a:endParaRPr lang="en-US" sz="2999" dirty="0">
              <a:solidFill>
                <a:srgbClr val="0072BC"/>
              </a:solidFill>
              <a:latin typeface="Lato Bold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7234706" y="1586983"/>
            <a:ext cx="4141003" cy="3684034"/>
          </a:xfrm>
          <a:custGeom>
            <a:avLst/>
            <a:gdLst/>
            <a:ahLst/>
            <a:cxnLst/>
            <a:rect l="l" t="t" r="r" b="b"/>
            <a:pathLst>
              <a:path w="6211504" h="5526051">
                <a:moveTo>
                  <a:pt x="0" y="0"/>
                </a:moveTo>
                <a:lnTo>
                  <a:pt x="6211505" y="0"/>
                </a:lnTo>
                <a:lnTo>
                  <a:pt x="6211505" y="5526051"/>
                </a:lnTo>
                <a:lnTo>
                  <a:pt x="0" y="55260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75"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6445694" y="1188316"/>
            <a:ext cx="5687896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2400">
                <a:solidFill>
                  <a:srgbClr val="000000"/>
                </a:solidFill>
                <a:latin typeface="Lato Bold"/>
              </a:rPr>
              <a:t>958,120*</a:t>
            </a:r>
          </a:p>
          <a:p>
            <a:pPr algn="ctr">
              <a:lnSpc>
                <a:spcPts val="1440"/>
              </a:lnSpc>
            </a:pPr>
            <a:r>
              <a:rPr lang="en-US" sz="1200">
                <a:solidFill>
                  <a:srgbClr val="000000"/>
                </a:solidFill>
                <a:latin typeface="Lato"/>
              </a:rPr>
              <a:t>liczba aktywnych rejestracji PESEL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293620" y="5973908"/>
            <a:ext cx="5407162" cy="555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7181" lvl="1" indent="-108591" algn="just">
              <a:lnSpc>
                <a:spcPts val="1440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Lato Bold"/>
              </a:rPr>
              <a:t>83% uchodźców </a:t>
            </a:r>
            <a:r>
              <a:rPr lang="en-US" sz="1200">
                <a:solidFill>
                  <a:srgbClr val="000000"/>
                </a:solidFill>
                <a:latin typeface="Lato"/>
              </a:rPr>
              <a:t>to kobiety i dzieci. </a:t>
            </a:r>
            <a:r>
              <a:rPr lang="en-US" sz="1200">
                <a:solidFill>
                  <a:srgbClr val="000000"/>
                </a:solidFill>
                <a:latin typeface="Lato Bold"/>
              </a:rPr>
              <a:t>21% </a:t>
            </a:r>
            <a:r>
              <a:rPr lang="en-US" sz="1200">
                <a:solidFill>
                  <a:srgbClr val="000000"/>
                </a:solidFill>
                <a:latin typeface="Lato"/>
              </a:rPr>
              <a:t>wszystkich uchodźców z Ukrainy jest zarejestrowanych w województwie mazowieckim.</a:t>
            </a:r>
          </a:p>
          <a:p>
            <a:pPr marL="253377" lvl="1" indent="-126689" algn="just">
              <a:lnSpc>
                <a:spcPts val="1680"/>
              </a:lnSpc>
            </a:pPr>
            <a:endParaRPr lang="en-US" sz="1200">
              <a:solidFill>
                <a:srgbClr val="000000"/>
              </a:solidFill>
              <a:latin typeface="Lato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8596646" y="5230714"/>
            <a:ext cx="630936" cy="457200"/>
            <a:chOff x="0" y="0"/>
            <a:chExt cx="1261872" cy="914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261872" cy="914400"/>
            </a:xfrm>
            <a:custGeom>
              <a:avLst/>
              <a:gdLst/>
              <a:ahLst/>
              <a:cxnLst/>
              <a:rect l="l" t="t" r="r" b="b"/>
              <a:pathLst>
                <a:path w="1261872" h="914400">
                  <a:moveTo>
                    <a:pt x="0" y="0"/>
                  </a:moveTo>
                  <a:lnTo>
                    <a:pt x="1261872" y="0"/>
                  </a:lnTo>
                  <a:lnTo>
                    <a:pt x="1261872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95B8F1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1261872" cy="923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40"/>
                </a:lnSpc>
              </a:pPr>
              <a:r>
                <a:rPr lang="en-US" sz="1200">
                  <a:solidFill>
                    <a:srgbClr val="000000"/>
                  </a:solidFill>
                  <a:latin typeface="Lato Bold"/>
                </a:rPr>
                <a:t>50k&lt;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227582" y="5230714"/>
            <a:ext cx="630936" cy="457200"/>
            <a:chOff x="0" y="0"/>
            <a:chExt cx="1261872" cy="914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261872" cy="914400"/>
            </a:xfrm>
            <a:custGeom>
              <a:avLst/>
              <a:gdLst/>
              <a:ahLst/>
              <a:cxnLst/>
              <a:rect l="l" t="t" r="r" b="b"/>
              <a:pathLst>
                <a:path w="1261872" h="914400">
                  <a:moveTo>
                    <a:pt x="0" y="0"/>
                  </a:moveTo>
                  <a:lnTo>
                    <a:pt x="1261872" y="0"/>
                  </a:lnTo>
                  <a:lnTo>
                    <a:pt x="1261872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E88E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9525"/>
              <a:ext cx="1261872" cy="923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40"/>
                </a:lnSpc>
              </a:pPr>
              <a:r>
                <a:rPr lang="en-US" sz="1200">
                  <a:solidFill>
                    <a:srgbClr val="FFFFFF"/>
                  </a:solidFill>
                  <a:latin typeface="Lato Bold"/>
                </a:rPr>
                <a:t>100k&lt;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856810" y="5230714"/>
            <a:ext cx="627766" cy="457200"/>
            <a:chOff x="0" y="0"/>
            <a:chExt cx="1255532" cy="914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255522" cy="914400"/>
            </a:xfrm>
            <a:custGeom>
              <a:avLst/>
              <a:gdLst/>
              <a:ahLst/>
              <a:cxnLst/>
              <a:rect l="l" t="t" r="r" b="b"/>
              <a:pathLst>
                <a:path w="1255522" h="914400">
                  <a:moveTo>
                    <a:pt x="0" y="0"/>
                  </a:moveTo>
                  <a:lnTo>
                    <a:pt x="1255522" y="0"/>
                  </a:lnTo>
                  <a:lnTo>
                    <a:pt x="1255522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73570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9525"/>
              <a:ext cx="1255532" cy="923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40"/>
                </a:lnSpc>
              </a:pPr>
              <a:r>
                <a:rPr lang="en-US" sz="1200">
                  <a:solidFill>
                    <a:srgbClr val="FFFFFF"/>
                  </a:solidFill>
                  <a:latin typeface="Lato Bold"/>
                </a:rPr>
                <a:t>200k&lt;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7965710" y="5230714"/>
            <a:ext cx="630936" cy="457200"/>
            <a:chOff x="0" y="0"/>
            <a:chExt cx="1261872" cy="914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261872" cy="914400"/>
            </a:xfrm>
            <a:custGeom>
              <a:avLst/>
              <a:gdLst/>
              <a:ahLst/>
              <a:cxnLst/>
              <a:rect l="l" t="t" r="r" b="b"/>
              <a:pathLst>
                <a:path w="1261872" h="914400">
                  <a:moveTo>
                    <a:pt x="0" y="0"/>
                  </a:moveTo>
                  <a:lnTo>
                    <a:pt x="1261872" y="0"/>
                  </a:lnTo>
                  <a:lnTo>
                    <a:pt x="1261872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DFE9FF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1261872" cy="952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40"/>
                </a:lnSpc>
              </a:pPr>
              <a:r>
                <a:rPr lang="en-US" sz="1200">
                  <a:solidFill>
                    <a:srgbClr val="000000"/>
                  </a:solidFill>
                  <a:latin typeface="Arial Bold"/>
                </a:rPr>
                <a:t>10k&lt;</a:t>
              </a:r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330199" y="6583544"/>
            <a:ext cx="11531600" cy="119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9"/>
              </a:lnSpc>
            </a:pPr>
            <a:r>
              <a:rPr lang="en-US" sz="800">
                <a:solidFill>
                  <a:srgbClr val="000000"/>
                </a:solidFill>
                <a:latin typeface="Arial"/>
              </a:rPr>
              <a:t>*zgodnie z informacjami przekazanymi przez Ministerstwo Cyfryzacji na dzień 12 września 2023 r.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63154" y="2008663"/>
            <a:ext cx="5895797" cy="2911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92"/>
              </a:lnSpc>
            </a:pPr>
            <a:r>
              <a:rPr lang="en-US" sz="2400" dirty="0" err="1">
                <a:solidFill>
                  <a:srgbClr val="000000"/>
                </a:solidFill>
                <a:latin typeface="Lato Bold"/>
              </a:rPr>
              <a:t>Polityka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otwartych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granic</a:t>
            </a:r>
            <a:endParaRPr lang="en-US" sz="2400" dirty="0">
              <a:solidFill>
                <a:srgbClr val="000000"/>
              </a:solidFill>
              <a:latin typeface="Lato Bold"/>
            </a:endParaRPr>
          </a:p>
          <a:p>
            <a:pPr algn="just">
              <a:lnSpc>
                <a:spcPts val="1512"/>
              </a:lnSpc>
            </a:pPr>
            <a:endParaRPr lang="en-US" sz="2400" dirty="0">
              <a:solidFill>
                <a:srgbClr val="000000"/>
              </a:solidFill>
              <a:latin typeface="Lato Bold"/>
            </a:endParaRPr>
          </a:p>
          <a:p>
            <a:pPr algn="just">
              <a:lnSpc>
                <a:spcPts val="2592"/>
              </a:lnSpc>
            </a:pPr>
            <a:r>
              <a:rPr lang="en-US" sz="2400" dirty="0" err="1">
                <a:solidFill>
                  <a:srgbClr val="000000"/>
                </a:solidFill>
                <a:latin typeface="Lato Bold"/>
              </a:rPr>
              <a:t>Niezwykła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mobilizacja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władz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centralnych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i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lokalnych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społeczeństwa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obywatelskiego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obywateli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i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wolontariuszy</a:t>
            </a:r>
            <a:endParaRPr lang="en-US" sz="2400" dirty="0">
              <a:solidFill>
                <a:srgbClr val="000000"/>
              </a:solidFill>
              <a:latin typeface="Lato Bold"/>
            </a:endParaRPr>
          </a:p>
          <a:p>
            <a:pPr algn="just">
              <a:lnSpc>
                <a:spcPts val="1512"/>
              </a:lnSpc>
            </a:pPr>
            <a:endParaRPr lang="en-US" sz="2400" dirty="0">
              <a:solidFill>
                <a:srgbClr val="000000"/>
              </a:solidFill>
              <a:latin typeface="Lato Bold"/>
            </a:endParaRPr>
          </a:p>
          <a:p>
            <a:pPr algn="just">
              <a:lnSpc>
                <a:spcPts val="2592"/>
              </a:lnSpc>
            </a:pPr>
            <a:r>
              <a:rPr lang="en-US" sz="2400" dirty="0" err="1">
                <a:solidFill>
                  <a:srgbClr val="000000"/>
                </a:solidFill>
                <a:latin typeface="Lato Bold"/>
              </a:rPr>
              <a:t>Dostęp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praw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świadczeń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i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usług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w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Polsce</a:t>
            </a:r>
            <a:endParaRPr lang="en-US" sz="2400" dirty="0">
              <a:solidFill>
                <a:srgbClr val="000000"/>
              </a:solidFill>
              <a:latin typeface="Lato Bold"/>
            </a:endParaRPr>
          </a:p>
          <a:p>
            <a:pPr algn="just">
              <a:lnSpc>
                <a:spcPts val="1512"/>
              </a:lnSpc>
            </a:pPr>
            <a:endParaRPr lang="en-US" sz="2400" dirty="0">
              <a:solidFill>
                <a:srgbClr val="000000"/>
              </a:solidFill>
              <a:latin typeface="Lato Bold"/>
            </a:endParaRPr>
          </a:p>
          <a:p>
            <a:pPr algn="just">
              <a:lnSpc>
                <a:spcPts val="2592"/>
              </a:lnSpc>
            </a:pPr>
            <a:r>
              <a:rPr lang="en-US" sz="2400" dirty="0" err="1">
                <a:solidFill>
                  <a:srgbClr val="000000"/>
                </a:solidFill>
                <a:latin typeface="Lato Bold"/>
              </a:rPr>
              <a:t>Łatwy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dostęp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zatrudnienia</a:t>
            </a:r>
            <a:endParaRPr lang="en-US" sz="2400" dirty="0">
              <a:solidFill>
                <a:srgbClr val="000000"/>
              </a:solidFill>
              <a:latin typeface="Lato Bol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491218" y="5952447"/>
            <a:ext cx="5407162" cy="555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7181" lvl="1" indent="-108591" algn="just">
              <a:lnSpc>
                <a:spcPts val="1440"/>
              </a:lnSpc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Lato"/>
              </a:rPr>
              <a:t>W 2023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roku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około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Lato Bold"/>
              </a:rPr>
              <a:t>175 </a:t>
            </a:r>
            <a:r>
              <a:rPr lang="en-US" sz="1200" dirty="0" err="1">
                <a:solidFill>
                  <a:srgbClr val="000000"/>
                </a:solidFill>
                <a:latin typeface="Lato Bold"/>
              </a:rPr>
              <a:t>tysięcy</a:t>
            </a:r>
            <a:r>
              <a:rPr lang="en-US" sz="1200" dirty="0">
                <a:solidFill>
                  <a:srgbClr val="000000"/>
                </a:solidFill>
                <a:latin typeface="Lato Bold"/>
              </a:rPr>
              <a:t>*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ukraińskich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uchodźców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korzysta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ze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świadczenia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500+.</a:t>
            </a:r>
          </a:p>
          <a:p>
            <a:pPr marL="253377" lvl="1" indent="-126689" algn="just">
              <a:lnSpc>
                <a:spcPts val="1680"/>
              </a:lnSpc>
            </a:pPr>
            <a:endParaRPr lang="en-US" sz="1200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42" name="Freeform 42"/>
          <p:cNvSpPr/>
          <p:nvPr/>
        </p:nvSpPr>
        <p:spPr>
          <a:xfrm>
            <a:off x="330199" y="191047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0"/>
                </a:moveTo>
                <a:lnTo>
                  <a:pt x="685800" y="0"/>
                </a:lnTo>
                <a:lnTo>
                  <a:pt x="6858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330199" y="439841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0"/>
                </a:moveTo>
                <a:lnTo>
                  <a:pt x="685800" y="0"/>
                </a:lnTo>
                <a:lnTo>
                  <a:pt x="6858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9546891" y="236438"/>
            <a:ext cx="2318035" cy="634756"/>
          </a:xfrm>
          <a:custGeom>
            <a:avLst/>
            <a:gdLst/>
            <a:ahLst/>
            <a:cxnLst/>
            <a:rect l="l" t="t" r="r" b="b"/>
            <a:pathLst>
              <a:path w="3477052" h="952134">
                <a:moveTo>
                  <a:pt x="0" y="0"/>
                </a:moveTo>
                <a:lnTo>
                  <a:pt x="3477053" y="0"/>
                </a:lnTo>
                <a:lnTo>
                  <a:pt x="3477053" y="952134"/>
                </a:lnTo>
                <a:lnTo>
                  <a:pt x="0" y="9521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45" name="Graphic 38">
            <a:extLst>
              <a:ext uri="{FF2B5EF4-FFF2-40B4-BE49-F238E27FC236}">
                <a16:creationId xmlns:a16="http://schemas.microsoft.com/office/drawing/2014/main" id="{D0BA598A-071C-C902-D38E-FF75480742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4964" y="2841236"/>
            <a:ext cx="457211" cy="304822"/>
          </a:xfrm>
          <a:prstGeom prst="rect">
            <a:avLst/>
          </a:prstGeom>
        </p:spPr>
      </p:pic>
      <p:pic>
        <p:nvPicPr>
          <p:cNvPr id="46" name="Graphic 18">
            <a:extLst>
              <a:ext uri="{FF2B5EF4-FFF2-40B4-BE49-F238E27FC236}">
                <a16:creationId xmlns:a16="http://schemas.microsoft.com/office/drawing/2014/main" id="{74CB6527-612C-CAF6-C3F1-F36A584CE1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4964" y="3766964"/>
            <a:ext cx="457211" cy="45719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7287245" y="6672695"/>
            <a:ext cx="2092528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"/>
              </a:lnSpc>
            </a:pPr>
            <a:r>
              <a:rPr lang="en-US" sz="600">
                <a:solidFill>
                  <a:srgbClr val="FFFFFF"/>
                </a:solidFill>
                <a:latin typeface="Arial"/>
              </a:rPr>
              <a:t>220519_UNHCR - Mapowanie społeczne 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46922" y="6672695"/>
            <a:ext cx="492327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"/>
              </a:lnSpc>
            </a:pPr>
            <a:r>
              <a:rPr lang="en-US" sz="600">
                <a:solidFill>
                  <a:srgbClr val="FFFFFF"/>
                </a:solidFill>
                <a:latin typeface="Arial"/>
              </a:rPr>
              <a:t>WSS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8963" y="6653302"/>
            <a:ext cx="6339956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"/>
              </a:lnSpc>
            </a:pPr>
            <a:r>
              <a:rPr lang="en-US" sz="600">
                <a:solidFill>
                  <a:srgbClr val="FFFFFF"/>
                </a:solidFill>
                <a:latin typeface="Arial"/>
              </a:rPr>
              <a:t>Informacje te są poufne i zostały przygotowane przez ACME Corp.; nie mogą być wykorzystywane przez osoby trzecie bez uprzedniej pisemnej zgody ACME.</a:t>
            </a:r>
          </a:p>
        </p:txBody>
      </p:sp>
      <p:sp>
        <p:nvSpPr>
          <p:cNvPr id="8" name="AutoShape 8"/>
          <p:cNvSpPr/>
          <p:nvPr/>
        </p:nvSpPr>
        <p:spPr>
          <a:xfrm rot="2759">
            <a:off x="-4764" y="6598800"/>
            <a:ext cx="11866566" cy="0"/>
          </a:xfrm>
          <a:prstGeom prst="line">
            <a:avLst/>
          </a:prstGeom>
          <a:ln w="9525" cap="rnd">
            <a:solidFill>
              <a:srgbClr val="0072B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2683">
            <a:off x="-4760" y="980951"/>
            <a:ext cx="12201526" cy="0"/>
          </a:xfrm>
          <a:prstGeom prst="line">
            <a:avLst/>
          </a:prstGeom>
          <a:ln w="9525" cap="rnd">
            <a:solidFill>
              <a:srgbClr val="0072B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10950027" y="6632653"/>
            <a:ext cx="727903" cy="186776"/>
          </a:xfrm>
          <a:custGeom>
            <a:avLst/>
            <a:gdLst/>
            <a:ahLst/>
            <a:cxnLst/>
            <a:rect l="l" t="t" r="r" b="b"/>
            <a:pathLst>
              <a:path w="1091855" h="280164">
                <a:moveTo>
                  <a:pt x="0" y="0"/>
                </a:moveTo>
                <a:lnTo>
                  <a:pt x="1091855" y="0"/>
                </a:lnTo>
                <a:lnTo>
                  <a:pt x="1091855" y="280164"/>
                </a:lnTo>
                <a:lnTo>
                  <a:pt x="0" y="2801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44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1861800" y="6963902"/>
            <a:ext cx="330200" cy="137160"/>
            <a:chOff x="0" y="0"/>
            <a:chExt cx="660400" cy="2743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60400" cy="274320"/>
            </a:xfrm>
            <a:custGeom>
              <a:avLst/>
              <a:gdLst/>
              <a:ahLst/>
              <a:cxnLst/>
              <a:rect l="l" t="t" r="r" b="b"/>
              <a:pathLst>
                <a:path w="660400" h="274320">
                  <a:moveTo>
                    <a:pt x="0" y="0"/>
                  </a:moveTo>
                  <a:lnTo>
                    <a:pt x="660400" y="0"/>
                  </a:lnTo>
                  <a:lnTo>
                    <a:pt x="660400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rgbClr val="FFFFFF">
                <a:alpha val="49412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0" y="6963902"/>
            <a:ext cx="330200" cy="137160"/>
            <a:chOff x="0" y="0"/>
            <a:chExt cx="660400" cy="2743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0400" cy="274320"/>
            </a:xfrm>
            <a:custGeom>
              <a:avLst/>
              <a:gdLst/>
              <a:ahLst/>
              <a:cxnLst/>
              <a:rect l="l" t="t" r="r" b="b"/>
              <a:pathLst>
                <a:path w="660400" h="274320">
                  <a:moveTo>
                    <a:pt x="0" y="0"/>
                  </a:moveTo>
                  <a:lnTo>
                    <a:pt x="660400" y="0"/>
                  </a:lnTo>
                  <a:lnTo>
                    <a:pt x="660400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rgbClr val="FFFFFF">
                <a:alpha val="49412"/>
              </a:srgbClr>
            </a:solidFill>
          </p:spPr>
        </p:sp>
      </p:grpSp>
      <p:sp>
        <p:nvSpPr>
          <p:cNvPr id="15" name="AutoShape 15"/>
          <p:cNvSpPr/>
          <p:nvPr/>
        </p:nvSpPr>
        <p:spPr>
          <a:xfrm rot="5177082">
            <a:off x="11788304" y="7032482"/>
            <a:ext cx="146994" cy="0"/>
          </a:xfrm>
          <a:prstGeom prst="line">
            <a:avLst/>
          </a:prstGeom>
          <a:ln w="9525" cap="rnd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5177082">
            <a:off x="256704" y="7032482"/>
            <a:ext cx="146994" cy="0"/>
          </a:xfrm>
          <a:prstGeom prst="line">
            <a:avLst/>
          </a:prstGeom>
          <a:ln w="9525" cap="rnd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17"/>
          <p:cNvGrpSpPr/>
          <p:nvPr/>
        </p:nvGrpSpPr>
        <p:grpSpPr>
          <a:xfrm>
            <a:off x="11861800" y="-205740"/>
            <a:ext cx="330200" cy="137160"/>
            <a:chOff x="0" y="0"/>
            <a:chExt cx="660400" cy="2743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60400" cy="274320"/>
            </a:xfrm>
            <a:custGeom>
              <a:avLst/>
              <a:gdLst/>
              <a:ahLst/>
              <a:cxnLst/>
              <a:rect l="l" t="t" r="r" b="b"/>
              <a:pathLst>
                <a:path w="660400" h="274320">
                  <a:moveTo>
                    <a:pt x="0" y="0"/>
                  </a:moveTo>
                  <a:lnTo>
                    <a:pt x="660400" y="0"/>
                  </a:lnTo>
                  <a:lnTo>
                    <a:pt x="660400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rgbClr val="FFFFFF">
                <a:alpha val="49412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0" y="-205740"/>
            <a:ext cx="330200" cy="137160"/>
            <a:chOff x="0" y="0"/>
            <a:chExt cx="660400" cy="2743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60400" cy="274320"/>
            </a:xfrm>
            <a:custGeom>
              <a:avLst/>
              <a:gdLst/>
              <a:ahLst/>
              <a:cxnLst/>
              <a:rect l="l" t="t" r="r" b="b"/>
              <a:pathLst>
                <a:path w="660400" h="274320">
                  <a:moveTo>
                    <a:pt x="0" y="0"/>
                  </a:moveTo>
                  <a:lnTo>
                    <a:pt x="660400" y="0"/>
                  </a:lnTo>
                  <a:lnTo>
                    <a:pt x="660400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rgbClr val="FFFFFF">
                <a:alpha val="49412"/>
              </a:srgbClr>
            </a:solidFill>
          </p:spPr>
        </p:sp>
      </p:grpSp>
      <p:sp>
        <p:nvSpPr>
          <p:cNvPr id="21" name="AutoShape 21"/>
          <p:cNvSpPr/>
          <p:nvPr/>
        </p:nvSpPr>
        <p:spPr>
          <a:xfrm rot="5177082">
            <a:off x="11788304" y="-137160"/>
            <a:ext cx="146994" cy="0"/>
          </a:xfrm>
          <a:prstGeom prst="line">
            <a:avLst/>
          </a:prstGeom>
          <a:ln w="9525" cap="rnd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5177082">
            <a:off x="256704" y="-137160"/>
            <a:ext cx="146994" cy="0"/>
          </a:xfrm>
          <a:prstGeom prst="line">
            <a:avLst/>
          </a:prstGeom>
          <a:ln w="9525" cap="rnd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TextBox 23"/>
          <p:cNvSpPr txBox="1"/>
          <p:nvPr/>
        </p:nvSpPr>
        <p:spPr>
          <a:xfrm>
            <a:off x="349237" y="375679"/>
            <a:ext cx="11627329" cy="428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999" dirty="0" err="1">
                <a:solidFill>
                  <a:srgbClr val="0072BC"/>
                </a:solidFill>
                <a:latin typeface="Lato Bold"/>
              </a:rPr>
              <a:t>Działania</a:t>
            </a:r>
            <a:r>
              <a:rPr lang="en-US" sz="2999" dirty="0">
                <a:solidFill>
                  <a:srgbClr val="0072BC"/>
                </a:solidFill>
                <a:latin typeface="Lato Bold"/>
              </a:rPr>
              <a:t> UNHCR w </a:t>
            </a:r>
            <a:r>
              <a:rPr lang="en-US" sz="2999" dirty="0" err="1">
                <a:solidFill>
                  <a:srgbClr val="0072BC"/>
                </a:solidFill>
                <a:latin typeface="Lato Bold"/>
              </a:rPr>
              <a:t>Polsce</a:t>
            </a:r>
            <a:endParaRPr lang="en-US" sz="2999" dirty="0">
              <a:solidFill>
                <a:srgbClr val="0072BC"/>
              </a:solidFill>
              <a:latin typeface="Lato Bold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9546891" y="236438"/>
            <a:ext cx="2318035" cy="634756"/>
          </a:xfrm>
          <a:custGeom>
            <a:avLst/>
            <a:gdLst/>
            <a:ahLst/>
            <a:cxnLst/>
            <a:rect l="l" t="t" r="r" b="b"/>
            <a:pathLst>
              <a:path w="3477052" h="952134">
                <a:moveTo>
                  <a:pt x="0" y="0"/>
                </a:moveTo>
                <a:lnTo>
                  <a:pt x="3477053" y="0"/>
                </a:lnTo>
                <a:lnTo>
                  <a:pt x="3477053" y="952134"/>
                </a:lnTo>
                <a:lnTo>
                  <a:pt x="0" y="9521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330200" y="1236686"/>
            <a:ext cx="4874098" cy="315243"/>
            <a:chOff x="0" y="0"/>
            <a:chExt cx="9748196" cy="63048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748139" cy="630428"/>
            </a:xfrm>
            <a:custGeom>
              <a:avLst/>
              <a:gdLst/>
              <a:ahLst/>
              <a:cxnLst/>
              <a:rect l="l" t="t" r="r" b="b"/>
              <a:pathLst>
                <a:path w="9748139" h="630428">
                  <a:moveTo>
                    <a:pt x="0" y="0"/>
                  </a:moveTo>
                  <a:lnTo>
                    <a:pt x="9748139" y="0"/>
                  </a:lnTo>
                  <a:lnTo>
                    <a:pt x="9748139" y="630428"/>
                  </a:lnTo>
                  <a:lnTo>
                    <a:pt x="0" y="630428"/>
                  </a:lnTo>
                  <a:close/>
                </a:path>
              </a:pathLst>
            </a:custGeom>
            <a:solidFill>
              <a:srgbClr val="186DAB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9525"/>
              <a:ext cx="9748196" cy="64001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1440"/>
                </a:lnSpc>
              </a:pPr>
              <a:r>
                <a:rPr lang="en-US" sz="1200">
                  <a:solidFill>
                    <a:srgbClr val="FFFFFF"/>
                  </a:solidFill>
                  <a:latin typeface="Lato"/>
                </a:rPr>
                <a:t>Ochrona Uchodźców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331470" y="1640463"/>
            <a:ext cx="4811878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40"/>
              </a:lnSpc>
            </a:pPr>
            <a:r>
              <a:rPr lang="en-US" sz="1200" dirty="0">
                <a:solidFill>
                  <a:srgbClr val="0072BC"/>
                </a:solidFill>
                <a:latin typeface="Lato Bold"/>
              </a:rPr>
              <a:t>53 718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uchodźców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pl-PL" sz="1200" dirty="0">
                <a:solidFill>
                  <a:srgbClr val="000000"/>
                </a:solidFill>
                <a:latin typeface="Lato"/>
              </a:rPr>
              <a:t>skorzystało z usług związanych z ochroną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, w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tym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porad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prawn</a:t>
            </a:r>
            <a:r>
              <a:rPr lang="pl-PL" sz="1200" dirty="0">
                <a:solidFill>
                  <a:srgbClr val="000000"/>
                </a:solidFill>
                <a:latin typeface="Lato"/>
              </a:rPr>
              <a:t>ych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i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wsparci</a:t>
            </a:r>
            <a:r>
              <a:rPr lang="pl-PL" sz="1200" dirty="0">
                <a:solidFill>
                  <a:srgbClr val="000000"/>
                </a:solidFill>
                <a:latin typeface="Lato"/>
              </a:rPr>
              <a:t>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psychospołeczne</a:t>
            </a:r>
            <a:r>
              <a:rPr lang="pl-PL" sz="1200" dirty="0">
                <a:solidFill>
                  <a:srgbClr val="000000"/>
                </a:solidFill>
                <a:latin typeface="Lato"/>
              </a:rPr>
              <a:t>go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Zespoły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mobilne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dotarły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do 11 911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uchodźców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w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celu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uzyskania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informacji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/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skierowań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i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porad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oraz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przeprowadziły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wywiady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z 25 219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uchodźcami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w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celu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monitorowania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i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profilowania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pl-PL" sz="1200" dirty="0">
                <a:solidFill>
                  <a:srgbClr val="000000"/>
                </a:solidFill>
                <a:latin typeface="Lato"/>
              </a:rPr>
              <a:t>uchodźców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w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Polsce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7083140" y="6560466"/>
            <a:ext cx="146460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>
                <a:solidFill>
                  <a:srgbClr val="000000"/>
                </a:solidFill>
                <a:latin typeface="Lato Bold"/>
              </a:rPr>
              <a:t>WSTĘPNA ANALIZA PRZEPROWADZONA PRZEZ:</a:t>
            </a:r>
          </a:p>
        </p:txBody>
      </p:sp>
      <p:sp>
        <p:nvSpPr>
          <p:cNvPr id="30" name="Freeform 30"/>
          <p:cNvSpPr/>
          <p:nvPr/>
        </p:nvSpPr>
        <p:spPr>
          <a:xfrm>
            <a:off x="5868714" y="1239582"/>
            <a:ext cx="2478973" cy="2456249"/>
          </a:xfrm>
          <a:custGeom>
            <a:avLst/>
            <a:gdLst/>
            <a:ahLst/>
            <a:cxnLst/>
            <a:rect l="l" t="t" r="r" b="b"/>
            <a:pathLst>
              <a:path w="3718459" h="3684374">
                <a:moveTo>
                  <a:pt x="0" y="0"/>
                </a:moveTo>
                <a:lnTo>
                  <a:pt x="3718459" y="0"/>
                </a:lnTo>
                <a:lnTo>
                  <a:pt x="3718459" y="3684373"/>
                </a:lnTo>
                <a:lnTo>
                  <a:pt x="0" y="36843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7414" r="-31210"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8855711" y="1239582"/>
            <a:ext cx="2479047" cy="2456249"/>
          </a:xfrm>
          <a:custGeom>
            <a:avLst/>
            <a:gdLst/>
            <a:ahLst/>
            <a:cxnLst/>
            <a:rect l="l" t="t" r="r" b="b"/>
            <a:pathLst>
              <a:path w="3718571" h="3684374">
                <a:moveTo>
                  <a:pt x="0" y="0"/>
                </a:moveTo>
                <a:lnTo>
                  <a:pt x="3718571" y="0"/>
                </a:lnTo>
                <a:lnTo>
                  <a:pt x="3718571" y="3684373"/>
                </a:lnTo>
                <a:lnTo>
                  <a:pt x="0" y="36843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56" r="-655" b="-2"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8855710" y="4058724"/>
            <a:ext cx="2478973" cy="1199478"/>
          </a:xfrm>
          <a:custGeom>
            <a:avLst/>
            <a:gdLst/>
            <a:ahLst/>
            <a:cxnLst/>
            <a:rect l="l" t="t" r="r" b="b"/>
            <a:pathLst>
              <a:path w="3718460" h="1799217">
                <a:moveTo>
                  <a:pt x="0" y="0"/>
                </a:moveTo>
                <a:lnTo>
                  <a:pt x="3718459" y="0"/>
                </a:lnTo>
                <a:lnTo>
                  <a:pt x="3718459" y="1799217"/>
                </a:lnTo>
                <a:lnTo>
                  <a:pt x="0" y="17992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4025" b="-25791"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8855710" y="5201322"/>
            <a:ext cx="2478973" cy="1320072"/>
          </a:xfrm>
          <a:custGeom>
            <a:avLst/>
            <a:gdLst/>
            <a:ahLst/>
            <a:cxnLst/>
            <a:rect l="l" t="t" r="r" b="b"/>
            <a:pathLst>
              <a:path w="3718459" h="1980108">
                <a:moveTo>
                  <a:pt x="0" y="0"/>
                </a:moveTo>
                <a:lnTo>
                  <a:pt x="3718459" y="0"/>
                </a:lnTo>
                <a:lnTo>
                  <a:pt x="3718459" y="1980108"/>
                </a:lnTo>
                <a:lnTo>
                  <a:pt x="0" y="19801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9130" b="-10248"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8916658" y="4045596"/>
            <a:ext cx="1907622" cy="26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>
                <a:solidFill>
                  <a:srgbClr val="00558D"/>
                </a:solidFill>
                <a:latin typeface="Arial Bold"/>
              </a:rPr>
              <a:t>Przed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916658" y="5188194"/>
            <a:ext cx="1372364" cy="26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>
                <a:solidFill>
                  <a:srgbClr val="FFFFFF"/>
                </a:solidFill>
                <a:latin typeface="Arial Bold"/>
              </a:rPr>
              <a:t>Po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330198" y="2721015"/>
            <a:ext cx="4874099" cy="315243"/>
            <a:chOff x="0" y="0"/>
            <a:chExt cx="9748198" cy="630486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9748139" cy="630428"/>
            </a:xfrm>
            <a:custGeom>
              <a:avLst/>
              <a:gdLst/>
              <a:ahLst/>
              <a:cxnLst/>
              <a:rect l="l" t="t" r="r" b="b"/>
              <a:pathLst>
                <a:path w="9748139" h="630428">
                  <a:moveTo>
                    <a:pt x="0" y="0"/>
                  </a:moveTo>
                  <a:lnTo>
                    <a:pt x="9748139" y="0"/>
                  </a:lnTo>
                  <a:lnTo>
                    <a:pt x="9748139" y="630428"/>
                  </a:lnTo>
                  <a:lnTo>
                    <a:pt x="0" y="630428"/>
                  </a:lnTo>
                  <a:close/>
                </a:path>
              </a:pathLst>
            </a:custGeom>
            <a:solidFill>
              <a:srgbClr val="186DAB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9525"/>
              <a:ext cx="9748198" cy="64001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1440"/>
                </a:lnSpc>
              </a:pPr>
              <a:r>
                <a:rPr lang="en-US" sz="1200">
                  <a:solidFill>
                    <a:srgbClr val="FFFFFF"/>
                  </a:solidFill>
                  <a:latin typeface="Lato"/>
                </a:rPr>
                <a:t>Pomoc Finansowa</a:t>
              </a:r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331471" y="3215590"/>
            <a:ext cx="4811877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40"/>
              </a:lnSpc>
            </a:pPr>
            <a:r>
              <a:rPr lang="en-US" sz="1200" dirty="0" err="1">
                <a:solidFill>
                  <a:srgbClr val="000000"/>
                </a:solidFill>
                <a:latin typeface="Lato"/>
              </a:rPr>
              <a:t>Ukierunkowana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pomoc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pieniężna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dla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uchodźców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znajdujących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się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w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najtrudniejszej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sytuacji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:</a:t>
            </a:r>
            <a:r>
              <a:rPr lang="pl-PL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ok. </a:t>
            </a:r>
            <a:r>
              <a:rPr lang="en-US" sz="1200" dirty="0">
                <a:solidFill>
                  <a:srgbClr val="0072BC"/>
                </a:solidFill>
                <a:latin typeface="Lato Bold"/>
              </a:rPr>
              <a:t>330 000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uchodźców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w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Polsce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otrzymało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pomoc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doraźną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od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lutego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2022 r.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330199" y="3968720"/>
            <a:ext cx="4389000" cy="315300"/>
            <a:chOff x="0" y="0"/>
            <a:chExt cx="8778000" cy="6306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777986" cy="630555"/>
            </a:xfrm>
            <a:custGeom>
              <a:avLst/>
              <a:gdLst/>
              <a:ahLst/>
              <a:cxnLst/>
              <a:rect l="l" t="t" r="r" b="b"/>
              <a:pathLst>
                <a:path w="8777986" h="630555">
                  <a:moveTo>
                    <a:pt x="0" y="0"/>
                  </a:moveTo>
                  <a:lnTo>
                    <a:pt x="8777986" y="0"/>
                  </a:lnTo>
                  <a:lnTo>
                    <a:pt x="8777986" y="630555"/>
                  </a:lnTo>
                  <a:lnTo>
                    <a:pt x="0" y="630555"/>
                  </a:lnTo>
                  <a:close/>
                </a:path>
              </a:pathLst>
            </a:custGeom>
            <a:solidFill>
              <a:srgbClr val="186DAB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9525"/>
              <a:ext cx="8778000" cy="6401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1440"/>
                </a:lnSpc>
              </a:pPr>
              <a:r>
                <a:rPr lang="en-US" sz="1200">
                  <a:solidFill>
                    <a:srgbClr val="FFFFFF"/>
                  </a:solidFill>
                  <a:latin typeface="Lato"/>
                </a:rPr>
                <a:t>Wsparcie kryzysowe</a:t>
              </a:r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331470" y="4325791"/>
            <a:ext cx="4908500" cy="1093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40"/>
              </a:lnSpc>
            </a:pPr>
            <a:r>
              <a:rPr lang="en-US" sz="1200" dirty="0">
                <a:solidFill>
                  <a:srgbClr val="000000"/>
                </a:solidFill>
                <a:latin typeface="Lato"/>
              </a:rPr>
              <a:t>UNHCR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ściśle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współpracuje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z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lokalnymi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władzami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na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obszarach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przygranicznych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w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zakresie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gotowości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na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wypadek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nowego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napływu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uchodźców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.</a:t>
            </a:r>
          </a:p>
          <a:p>
            <a:pPr algn="just">
              <a:lnSpc>
                <a:spcPts val="1440"/>
              </a:lnSpc>
            </a:pPr>
            <a:r>
              <a:rPr lang="en-US" sz="1200" dirty="0" err="1">
                <a:solidFill>
                  <a:srgbClr val="000000"/>
                </a:solidFill>
                <a:latin typeface="Lato"/>
              </a:rPr>
              <a:t>Ponad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>
                <a:solidFill>
                  <a:srgbClr val="0072BC"/>
                </a:solidFill>
                <a:latin typeface="Lato Bold"/>
              </a:rPr>
              <a:t>1 300 000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podstawowych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artykułów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pierwszej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potrzeby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dostarczonych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władzom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i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partnerom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, stan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na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01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września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2023 r.</a:t>
            </a:r>
          </a:p>
          <a:p>
            <a:pPr>
              <a:lnSpc>
                <a:spcPts val="1680"/>
              </a:lnSpc>
            </a:pPr>
            <a:endParaRPr lang="en-US" sz="1200" dirty="0">
              <a:solidFill>
                <a:srgbClr val="000000"/>
              </a:solidFill>
              <a:latin typeface="Lato"/>
            </a:endParaRPr>
          </a:p>
        </p:txBody>
      </p:sp>
      <p:grpSp>
        <p:nvGrpSpPr>
          <p:cNvPr id="44" name="Group 44"/>
          <p:cNvGrpSpPr/>
          <p:nvPr/>
        </p:nvGrpSpPr>
        <p:grpSpPr>
          <a:xfrm>
            <a:off x="330199" y="5281407"/>
            <a:ext cx="4389120" cy="315243"/>
            <a:chOff x="0" y="0"/>
            <a:chExt cx="8778240" cy="630486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778240" cy="630428"/>
            </a:xfrm>
            <a:custGeom>
              <a:avLst/>
              <a:gdLst/>
              <a:ahLst/>
              <a:cxnLst/>
              <a:rect l="l" t="t" r="r" b="b"/>
              <a:pathLst>
                <a:path w="8778240" h="630428">
                  <a:moveTo>
                    <a:pt x="0" y="0"/>
                  </a:moveTo>
                  <a:lnTo>
                    <a:pt x="8778240" y="0"/>
                  </a:lnTo>
                  <a:lnTo>
                    <a:pt x="8778240" y="630428"/>
                  </a:lnTo>
                  <a:lnTo>
                    <a:pt x="0" y="630428"/>
                  </a:lnTo>
                  <a:close/>
                </a:path>
              </a:pathLst>
            </a:custGeom>
            <a:solidFill>
              <a:srgbClr val="186DAB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9525"/>
              <a:ext cx="8778240" cy="64001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1440"/>
                </a:lnSpc>
              </a:pPr>
              <a:r>
                <a:rPr lang="en-US" sz="1200">
                  <a:solidFill>
                    <a:srgbClr val="FFFFFF"/>
                  </a:solidFill>
                  <a:latin typeface="Lato"/>
                </a:rPr>
                <a:t>Modernizacja i odbudowa ośrodków zakwaterowania</a:t>
              </a:r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331470" y="5620735"/>
            <a:ext cx="4908592" cy="634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8"/>
              </a:lnSpc>
            </a:pPr>
            <a:r>
              <a:rPr lang="en-US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</a:t>
            </a:r>
            <a:r>
              <a:rPr lang="en-US" sz="1200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Lubelszczyźnie</a:t>
            </a:r>
            <a:r>
              <a:rPr lang="en-US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 </a:t>
            </a:r>
            <a:r>
              <a:rPr lang="en-US" sz="1200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Podkarpaciu</a:t>
            </a:r>
            <a:r>
              <a:rPr lang="en-US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powstało</a:t>
            </a:r>
            <a:r>
              <a:rPr lang="en-US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>
                <a:solidFill>
                  <a:srgbClr val="0072BC"/>
                </a:solidFill>
                <a:latin typeface="Lato Bold"/>
              </a:rPr>
              <a:t>16</a:t>
            </a:r>
            <a:r>
              <a:rPr lang="en-US" sz="1200" dirty="0">
                <a:solidFill>
                  <a:srgbClr val="0072B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ośrodków</a:t>
            </a:r>
            <a:r>
              <a:rPr lang="en-US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zbiorowego</a:t>
            </a:r>
            <a:r>
              <a:rPr lang="en-US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zakwaterowania</a:t>
            </a:r>
            <a:r>
              <a:rPr lang="en-US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dla</a:t>
            </a:r>
            <a:r>
              <a:rPr lang="en-US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ponad</a:t>
            </a:r>
            <a:r>
              <a:rPr lang="en-US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>
                <a:solidFill>
                  <a:srgbClr val="0072BC"/>
                </a:solidFill>
                <a:latin typeface="Lato Bold"/>
              </a:rPr>
              <a:t>2500</a:t>
            </a:r>
            <a:r>
              <a:rPr lang="en-US" sz="1200" dirty="0">
                <a:solidFill>
                  <a:srgbClr val="0072B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uchodźców</a:t>
            </a:r>
            <a:r>
              <a:rPr lang="en-US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>
              <a:lnSpc>
                <a:spcPts val="1680"/>
              </a:lnSpc>
            </a:pPr>
            <a:endParaRPr lang="en-US" sz="12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8" name="Freeform 48"/>
          <p:cNvSpPr/>
          <p:nvPr/>
        </p:nvSpPr>
        <p:spPr>
          <a:xfrm>
            <a:off x="5868714" y="4053230"/>
            <a:ext cx="2478973" cy="2456249"/>
          </a:xfrm>
          <a:custGeom>
            <a:avLst/>
            <a:gdLst/>
            <a:ahLst/>
            <a:cxnLst/>
            <a:rect l="l" t="t" r="r" b="b"/>
            <a:pathLst>
              <a:path w="3718459" h="3684374">
                <a:moveTo>
                  <a:pt x="0" y="0"/>
                </a:moveTo>
                <a:lnTo>
                  <a:pt x="3718459" y="0"/>
                </a:lnTo>
                <a:lnTo>
                  <a:pt x="3718459" y="3684373"/>
                </a:lnTo>
                <a:lnTo>
                  <a:pt x="0" y="368437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5542" t="-159" r="-43048" b="158"/>
            </a:stretch>
          </a:blipFill>
        </p:spPr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715975" y="6650335"/>
            <a:ext cx="141034" cy="138494"/>
          </a:xfrm>
          <a:custGeom>
            <a:avLst/>
            <a:gdLst/>
            <a:ahLst/>
            <a:cxnLst/>
            <a:rect l="l" t="t" r="r" b="b"/>
            <a:pathLst>
              <a:path w="282067" h="276987">
                <a:moveTo>
                  <a:pt x="0" y="0"/>
                </a:moveTo>
                <a:lnTo>
                  <a:pt x="282067" y="0"/>
                </a:lnTo>
                <a:lnTo>
                  <a:pt x="282067" y="276987"/>
                </a:lnTo>
                <a:lnTo>
                  <a:pt x="0" y="276987"/>
                </a:lnTo>
              </a:path>
            </a:pathLst>
          </a:custGeom>
          <a:solidFill>
            <a:srgbClr val="FFFFFF"/>
          </a:solidFill>
        </p:spPr>
      </p:sp>
      <p:sp>
        <p:nvSpPr>
          <p:cNvPr id="5" name="TextBox 5"/>
          <p:cNvSpPr txBox="1"/>
          <p:nvPr/>
        </p:nvSpPr>
        <p:spPr>
          <a:xfrm>
            <a:off x="7287245" y="6672694"/>
            <a:ext cx="2092528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"/>
              </a:lnSpc>
            </a:pPr>
            <a:r>
              <a:rPr lang="en-US" sz="600">
                <a:solidFill>
                  <a:srgbClr val="FFFFFF"/>
                </a:solidFill>
                <a:latin typeface="Arial"/>
              </a:rPr>
              <a:t>220519_UNHCR - Mapowanie społeczne 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46921" y="6672694"/>
            <a:ext cx="492327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"/>
              </a:lnSpc>
            </a:pPr>
            <a:r>
              <a:rPr lang="en-US" sz="600">
                <a:solidFill>
                  <a:srgbClr val="FFFFFF"/>
                </a:solidFill>
                <a:latin typeface="Arial"/>
              </a:rPr>
              <a:t>WSS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8963" y="6653300"/>
            <a:ext cx="6339956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"/>
              </a:lnSpc>
            </a:pPr>
            <a:r>
              <a:rPr lang="en-US" sz="600">
                <a:solidFill>
                  <a:srgbClr val="FFFFFF"/>
                </a:solidFill>
                <a:latin typeface="Arial"/>
              </a:rPr>
              <a:t>Informacje te są poufne i zostały przygotowane przez ACME Corp.; nie mogą być wykorzystywane przez osoby trzecie bez uprzedniej pisemnej zgody ACME.</a:t>
            </a:r>
          </a:p>
        </p:txBody>
      </p:sp>
      <p:sp>
        <p:nvSpPr>
          <p:cNvPr id="8" name="AutoShape 8"/>
          <p:cNvSpPr/>
          <p:nvPr/>
        </p:nvSpPr>
        <p:spPr>
          <a:xfrm rot="2759">
            <a:off x="-4764" y="6598800"/>
            <a:ext cx="11866566" cy="0"/>
          </a:xfrm>
          <a:prstGeom prst="line">
            <a:avLst/>
          </a:prstGeom>
          <a:ln w="9525" cap="rnd">
            <a:solidFill>
              <a:srgbClr val="0072B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2683">
            <a:off x="-4761" y="980951"/>
            <a:ext cx="12201526" cy="0"/>
          </a:xfrm>
          <a:prstGeom prst="line">
            <a:avLst/>
          </a:prstGeom>
          <a:ln w="9525" cap="rnd">
            <a:solidFill>
              <a:srgbClr val="0072B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10950026" y="6632653"/>
            <a:ext cx="727903" cy="186776"/>
          </a:xfrm>
          <a:custGeom>
            <a:avLst/>
            <a:gdLst/>
            <a:ahLst/>
            <a:cxnLst/>
            <a:rect l="l" t="t" r="r" b="b"/>
            <a:pathLst>
              <a:path w="1091855" h="280164">
                <a:moveTo>
                  <a:pt x="0" y="0"/>
                </a:moveTo>
                <a:lnTo>
                  <a:pt x="1091854" y="0"/>
                </a:lnTo>
                <a:lnTo>
                  <a:pt x="1091854" y="280164"/>
                </a:lnTo>
                <a:lnTo>
                  <a:pt x="0" y="2801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44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1203771" y="6478853"/>
            <a:ext cx="463296" cy="95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80"/>
              </a:lnSpc>
            </a:pPr>
            <a:r>
              <a:rPr lang="en-US" sz="650">
                <a:solidFill>
                  <a:srgbClr val="DDDDDD"/>
                </a:solidFill>
                <a:latin typeface="Arial"/>
              </a:rPr>
              <a:t>‹#›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9536" y="374369"/>
            <a:ext cx="11627329" cy="428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9" b="0" i="0" u="none" strike="noStrike" kern="1200" cap="none" spc="0" normalizeH="0" baseline="0" noProof="0" dirty="0" err="1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Lato Bold"/>
                <a:cs typeface="Arial"/>
              </a:rPr>
              <a:t>Działania</a:t>
            </a:r>
            <a:r>
              <a:rPr kumimoji="0" lang="en-US" sz="2999" b="0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Lato Bold"/>
                <a:cs typeface="Arial"/>
              </a:rPr>
              <a:t> UNHCR w </a:t>
            </a:r>
            <a:r>
              <a:rPr kumimoji="0" lang="en-US" sz="2999" b="0" i="0" u="none" strike="noStrike" kern="1200" cap="none" spc="0" normalizeH="0" baseline="0" noProof="0" dirty="0" err="1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Lato Bold"/>
                <a:cs typeface="Arial"/>
              </a:rPr>
              <a:t>Polsce</a:t>
            </a:r>
            <a:r>
              <a:rPr kumimoji="0" lang="pl-PL" sz="2999" b="0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Lato Bold"/>
                <a:cs typeface="Arial"/>
              </a:rPr>
              <a:t> w zakresie włączenia ekonomicznego</a:t>
            </a:r>
            <a:endParaRPr kumimoji="0" lang="en-US" sz="2999" b="0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Lato Bold"/>
              <a:cs typeface="Arial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749812" y="1753023"/>
            <a:ext cx="793246" cy="790920"/>
          </a:xfrm>
          <a:custGeom>
            <a:avLst/>
            <a:gdLst/>
            <a:ahLst/>
            <a:cxnLst/>
            <a:rect l="l" t="t" r="r" b="b"/>
            <a:pathLst>
              <a:path w="1189869" h="1186380">
                <a:moveTo>
                  <a:pt x="0" y="0"/>
                </a:moveTo>
                <a:lnTo>
                  <a:pt x="1189869" y="0"/>
                </a:lnTo>
                <a:lnTo>
                  <a:pt x="1189869" y="1186380"/>
                </a:lnTo>
                <a:lnTo>
                  <a:pt x="0" y="1186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511603" y="1513651"/>
            <a:ext cx="1269665" cy="1269665"/>
            <a:chOff x="0" y="0"/>
            <a:chExt cx="2539330" cy="253933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539238" cy="2539365"/>
            </a:xfrm>
            <a:custGeom>
              <a:avLst/>
              <a:gdLst/>
              <a:ahLst/>
              <a:cxnLst/>
              <a:rect l="l" t="t" r="r" b="b"/>
              <a:pathLst>
                <a:path w="2539238" h="2539365">
                  <a:moveTo>
                    <a:pt x="0" y="1269619"/>
                  </a:moveTo>
                  <a:cubicBezTo>
                    <a:pt x="0" y="568452"/>
                    <a:pt x="568452" y="0"/>
                    <a:pt x="1269619" y="0"/>
                  </a:cubicBezTo>
                  <a:lnTo>
                    <a:pt x="1269619" y="9525"/>
                  </a:lnTo>
                  <a:lnTo>
                    <a:pt x="1269619" y="0"/>
                  </a:lnTo>
                  <a:cubicBezTo>
                    <a:pt x="1970786" y="0"/>
                    <a:pt x="2539238" y="568452"/>
                    <a:pt x="2539238" y="1269619"/>
                  </a:cubicBezTo>
                  <a:lnTo>
                    <a:pt x="2529713" y="1269619"/>
                  </a:lnTo>
                  <a:lnTo>
                    <a:pt x="2539238" y="1269619"/>
                  </a:lnTo>
                  <a:cubicBezTo>
                    <a:pt x="2539238" y="1970786"/>
                    <a:pt x="1970786" y="2539238"/>
                    <a:pt x="1269619" y="2539238"/>
                  </a:cubicBezTo>
                  <a:lnTo>
                    <a:pt x="1269619" y="2529713"/>
                  </a:lnTo>
                  <a:lnTo>
                    <a:pt x="1269619" y="2539238"/>
                  </a:lnTo>
                  <a:cubicBezTo>
                    <a:pt x="568452" y="2539365"/>
                    <a:pt x="0" y="1970913"/>
                    <a:pt x="0" y="1269619"/>
                  </a:cubicBezTo>
                  <a:lnTo>
                    <a:pt x="9525" y="1269619"/>
                  </a:lnTo>
                  <a:lnTo>
                    <a:pt x="19050" y="1269619"/>
                  </a:lnTo>
                  <a:lnTo>
                    <a:pt x="9525" y="1269619"/>
                  </a:lnTo>
                  <a:lnTo>
                    <a:pt x="0" y="1269619"/>
                  </a:lnTo>
                  <a:moveTo>
                    <a:pt x="19050" y="1269619"/>
                  </a:moveTo>
                  <a:cubicBezTo>
                    <a:pt x="19050" y="1274826"/>
                    <a:pt x="14732" y="1279144"/>
                    <a:pt x="9525" y="1279144"/>
                  </a:cubicBezTo>
                  <a:cubicBezTo>
                    <a:pt x="4318" y="1279144"/>
                    <a:pt x="0" y="1274953"/>
                    <a:pt x="0" y="1269619"/>
                  </a:cubicBezTo>
                  <a:cubicBezTo>
                    <a:pt x="0" y="1264285"/>
                    <a:pt x="4318" y="1260094"/>
                    <a:pt x="9525" y="1260094"/>
                  </a:cubicBezTo>
                  <a:cubicBezTo>
                    <a:pt x="14732" y="1260094"/>
                    <a:pt x="19050" y="1264412"/>
                    <a:pt x="19050" y="1269619"/>
                  </a:cubicBezTo>
                  <a:cubicBezTo>
                    <a:pt x="19050" y="1960372"/>
                    <a:pt x="578993" y="2520188"/>
                    <a:pt x="1269619" y="2520188"/>
                  </a:cubicBezTo>
                  <a:cubicBezTo>
                    <a:pt x="1960245" y="2520188"/>
                    <a:pt x="2520188" y="1960245"/>
                    <a:pt x="2520188" y="1269619"/>
                  </a:cubicBezTo>
                  <a:cubicBezTo>
                    <a:pt x="2520188" y="578993"/>
                    <a:pt x="1960372" y="19050"/>
                    <a:pt x="1269619" y="19050"/>
                  </a:cubicBezTo>
                  <a:lnTo>
                    <a:pt x="1269619" y="9525"/>
                  </a:lnTo>
                  <a:lnTo>
                    <a:pt x="1269619" y="19050"/>
                  </a:lnTo>
                  <a:cubicBezTo>
                    <a:pt x="578993" y="19050"/>
                    <a:pt x="19050" y="578993"/>
                    <a:pt x="19050" y="1269619"/>
                  </a:cubicBezTo>
                  <a:close/>
                </a:path>
              </a:pathLst>
            </a:custGeom>
            <a:solidFill>
              <a:srgbClr val="0072BC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285168" y="1284387"/>
            <a:ext cx="1728192" cy="1728192"/>
            <a:chOff x="0" y="0"/>
            <a:chExt cx="3456384" cy="345638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456432" cy="3456432"/>
            </a:xfrm>
            <a:custGeom>
              <a:avLst/>
              <a:gdLst/>
              <a:ahLst/>
              <a:cxnLst/>
              <a:rect l="l" t="t" r="r" b="b"/>
              <a:pathLst>
                <a:path w="3456432" h="3456432">
                  <a:moveTo>
                    <a:pt x="0" y="1728216"/>
                  </a:moveTo>
                  <a:cubicBezTo>
                    <a:pt x="0" y="773684"/>
                    <a:pt x="773684" y="0"/>
                    <a:pt x="1728216" y="0"/>
                  </a:cubicBezTo>
                  <a:cubicBezTo>
                    <a:pt x="2682748" y="0"/>
                    <a:pt x="3456432" y="773684"/>
                    <a:pt x="3456432" y="1728216"/>
                  </a:cubicBezTo>
                  <a:cubicBezTo>
                    <a:pt x="3456432" y="2682748"/>
                    <a:pt x="2682621" y="3456432"/>
                    <a:pt x="1728216" y="3456432"/>
                  </a:cubicBezTo>
                  <a:cubicBezTo>
                    <a:pt x="773811" y="3456432"/>
                    <a:pt x="0" y="2682621"/>
                    <a:pt x="0" y="1728216"/>
                  </a:cubicBezTo>
                  <a:close/>
                  <a:moveTo>
                    <a:pt x="375412" y="1728216"/>
                  </a:moveTo>
                  <a:cubicBezTo>
                    <a:pt x="375412" y="2475357"/>
                    <a:pt x="981075" y="3081020"/>
                    <a:pt x="1728216" y="3081020"/>
                  </a:cubicBezTo>
                  <a:cubicBezTo>
                    <a:pt x="2475357" y="3081020"/>
                    <a:pt x="3081020" y="2475357"/>
                    <a:pt x="3081020" y="1728216"/>
                  </a:cubicBezTo>
                  <a:cubicBezTo>
                    <a:pt x="3081020" y="981075"/>
                    <a:pt x="2475357" y="375412"/>
                    <a:pt x="1728216" y="375412"/>
                  </a:cubicBezTo>
                  <a:cubicBezTo>
                    <a:pt x="981075" y="375412"/>
                    <a:pt x="375412" y="981075"/>
                    <a:pt x="375412" y="1728216"/>
                  </a:cubicBezTo>
                  <a:close/>
                </a:path>
              </a:pathLst>
            </a:custGeom>
            <a:solidFill>
              <a:srgbClr val="0072BC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575889" y="3148080"/>
            <a:ext cx="3141092" cy="546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dirty="0" err="1">
                <a:solidFill>
                  <a:srgbClr val="000000"/>
                </a:solidFill>
                <a:latin typeface="Arial Bold"/>
              </a:rPr>
              <a:t>Dostęp</a:t>
            </a:r>
            <a:r>
              <a:rPr lang="en-US" dirty="0">
                <a:solidFill>
                  <a:srgbClr val="000000"/>
                </a:solidFill>
                <a:latin typeface="Arial Bold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 Bold"/>
              </a:rPr>
              <a:t>godnego</a:t>
            </a:r>
            <a:r>
              <a:rPr lang="en-US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Bold"/>
              </a:rPr>
              <a:t>zatrudnienia</a:t>
            </a:r>
            <a:endParaRPr lang="en-US" dirty="0">
              <a:solidFill>
                <a:srgbClr val="000000"/>
              </a:solidFill>
              <a:latin typeface="Arial Bold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989342" y="3908866"/>
            <a:ext cx="2314186" cy="453953"/>
            <a:chOff x="0" y="0"/>
            <a:chExt cx="4628372" cy="907906"/>
          </a:xfrm>
        </p:grpSpPr>
        <p:sp>
          <p:nvSpPr>
            <p:cNvPr id="20" name="Freeform 20"/>
            <p:cNvSpPr/>
            <p:nvPr/>
          </p:nvSpPr>
          <p:spPr>
            <a:xfrm>
              <a:off x="9525" y="9525"/>
              <a:ext cx="4609338" cy="888873"/>
            </a:xfrm>
            <a:custGeom>
              <a:avLst/>
              <a:gdLst/>
              <a:ahLst/>
              <a:cxnLst/>
              <a:rect l="l" t="t" r="r" b="b"/>
              <a:pathLst>
                <a:path w="4609338" h="888873">
                  <a:moveTo>
                    <a:pt x="0" y="148209"/>
                  </a:moveTo>
                  <a:cubicBezTo>
                    <a:pt x="0" y="66294"/>
                    <a:pt x="67437" y="0"/>
                    <a:pt x="150749" y="0"/>
                  </a:cubicBezTo>
                  <a:lnTo>
                    <a:pt x="4458589" y="0"/>
                  </a:lnTo>
                  <a:cubicBezTo>
                    <a:pt x="4541774" y="0"/>
                    <a:pt x="4609338" y="66294"/>
                    <a:pt x="4609338" y="148209"/>
                  </a:cubicBezTo>
                  <a:lnTo>
                    <a:pt x="4609338" y="740664"/>
                  </a:lnTo>
                  <a:cubicBezTo>
                    <a:pt x="4609338" y="822452"/>
                    <a:pt x="4541901" y="888873"/>
                    <a:pt x="4458589" y="888873"/>
                  </a:cubicBezTo>
                  <a:lnTo>
                    <a:pt x="150749" y="888873"/>
                  </a:lnTo>
                  <a:cubicBezTo>
                    <a:pt x="67437" y="888873"/>
                    <a:pt x="0" y="822579"/>
                    <a:pt x="0" y="740664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4628388" cy="907923"/>
            </a:xfrm>
            <a:custGeom>
              <a:avLst/>
              <a:gdLst/>
              <a:ahLst/>
              <a:cxnLst/>
              <a:rect l="l" t="t" r="r" b="b"/>
              <a:pathLst>
                <a:path w="4628388" h="907923">
                  <a:moveTo>
                    <a:pt x="0" y="157734"/>
                  </a:moveTo>
                  <a:cubicBezTo>
                    <a:pt x="0" y="70485"/>
                    <a:pt x="71882" y="0"/>
                    <a:pt x="160274" y="0"/>
                  </a:cubicBezTo>
                  <a:lnTo>
                    <a:pt x="4468114" y="0"/>
                  </a:lnTo>
                  <a:lnTo>
                    <a:pt x="4468114" y="9525"/>
                  </a:lnTo>
                  <a:lnTo>
                    <a:pt x="4468114" y="0"/>
                  </a:lnTo>
                  <a:cubicBezTo>
                    <a:pt x="4556506" y="0"/>
                    <a:pt x="4628388" y="70485"/>
                    <a:pt x="4628388" y="157734"/>
                  </a:cubicBezTo>
                  <a:lnTo>
                    <a:pt x="4618863" y="157734"/>
                  </a:lnTo>
                  <a:lnTo>
                    <a:pt x="4628388" y="157734"/>
                  </a:lnTo>
                  <a:lnTo>
                    <a:pt x="4628388" y="750189"/>
                  </a:lnTo>
                  <a:lnTo>
                    <a:pt x="4618863" y="750189"/>
                  </a:lnTo>
                  <a:lnTo>
                    <a:pt x="4628388" y="750189"/>
                  </a:lnTo>
                  <a:cubicBezTo>
                    <a:pt x="4628388" y="837438"/>
                    <a:pt x="4556506" y="907923"/>
                    <a:pt x="4468114" y="907923"/>
                  </a:cubicBezTo>
                  <a:lnTo>
                    <a:pt x="4468114" y="898398"/>
                  </a:lnTo>
                  <a:lnTo>
                    <a:pt x="4468114" y="907923"/>
                  </a:lnTo>
                  <a:lnTo>
                    <a:pt x="160274" y="907923"/>
                  </a:lnTo>
                  <a:lnTo>
                    <a:pt x="160274" y="898398"/>
                  </a:lnTo>
                  <a:lnTo>
                    <a:pt x="160274" y="907923"/>
                  </a:lnTo>
                  <a:cubicBezTo>
                    <a:pt x="71882" y="907923"/>
                    <a:pt x="0" y="837438"/>
                    <a:pt x="0" y="750189"/>
                  </a:cubicBezTo>
                  <a:lnTo>
                    <a:pt x="0" y="157734"/>
                  </a:lnTo>
                  <a:lnTo>
                    <a:pt x="9525" y="157734"/>
                  </a:lnTo>
                  <a:lnTo>
                    <a:pt x="0" y="157734"/>
                  </a:lnTo>
                  <a:moveTo>
                    <a:pt x="19050" y="157734"/>
                  </a:moveTo>
                  <a:lnTo>
                    <a:pt x="19050" y="750189"/>
                  </a:lnTo>
                  <a:lnTo>
                    <a:pt x="9525" y="750189"/>
                  </a:lnTo>
                  <a:lnTo>
                    <a:pt x="19050" y="750189"/>
                  </a:lnTo>
                  <a:cubicBezTo>
                    <a:pt x="19050" y="826643"/>
                    <a:pt x="82042" y="888873"/>
                    <a:pt x="160274" y="888873"/>
                  </a:cubicBezTo>
                  <a:lnTo>
                    <a:pt x="4468114" y="888873"/>
                  </a:lnTo>
                  <a:cubicBezTo>
                    <a:pt x="4546219" y="888873"/>
                    <a:pt x="4609338" y="826643"/>
                    <a:pt x="4609338" y="750189"/>
                  </a:cubicBezTo>
                  <a:lnTo>
                    <a:pt x="4609338" y="157734"/>
                  </a:lnTo>
                  <a:cubicBezTo>
                    <a:pt x="4609338" y="81280"/>
                    <a:pt x="4546346" y="19050"/>
                    <a:pt x="4468114" y="19050"/>
                  </a:cubicBezTo>
                  <a:lnTo>
                    <a:pt x="160274" y="19050"/>
                  </a:lnTo>
                  <a:lnTo>
                    <a:pt x="160274" y="9525"/>
                  </a:lnTo>
                  <a:lnTo>
                    <a:pt x="160274" y="19050"/>
                  </a:lnTo>
                  <a:cubicBezTo>
                    <a:pt x="82042" y="19050"/>
                    <a:pt x="19050" y="81280"/>
                    <a:pt x="19050" y="157734"/>
                  </a:cubicBezTo>
                  <a:close/>
                </a:path>
              </a:pathLst>
            </a:custGeom>
            <a:solidFill>
              <a:srgbClr val="DDDDDD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4628372" cy="95553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r>
                <a:rPr lang="en-US" sz="1400">
                  <a:solidFill>
                    <a:srgbClr val="FFFFFF"/>
                  </a:solidFill>
                  <a:latin typeface="Arial"/>
                </a:rPr>
                <a:t>Ścieżki kariery/uczenia się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81339" y="4414010"/>
            <a:ext cx="2314186" cy="453953"/>
            <a:chOff x="0" y="0"/>
            <a:chExt cx="4628372" cy="907906"/>
          </a:xfrm>
        </p:grpSpPr>
        <p:sp>
          <p:nvSpPr>
            <p:cNvPr id="24" name="Freeform 24"/>
            <p:cNvSpPr/>
            <p:nvPr/>
          </p:nvSpPr>
          <p:spPr>
            <a:xfrm>
              <a:off x="9525" y="9525"/>
              <a:ext cx="4609338" cy="888873"/>
            </a:xfrm>
            <a:custGeom>
              <a:avLst/>
              <a:gdLst/>
              <a:ahLst/>
              <a:cxnLst/>
              <a:rect l="l" t="t" r="r" b="b"/>
              <a:pathLst>
                <a:path w="4609338" h="888873">
                  <a:moveTo>
                    <a:pt x="0" y="148209"/>
                  </a:moveTo>
                  <a:cubicBezTo>
                    <a:pt x="0" y="66294"/>
                    <a:pt x="67437" y="0"/>
                    <a:pt x="150749" y="0"/>
                  </a:cubicBezTo>
                  <a:lnTo>
                    <a:pt x="4458589" y="0"/>
                  </a:lnTo>
                  <a:cubicBezTo>
                    <a:pt x="4541774" y="0"/>
                    <a:pt x="4609338" y="66294"/>
                    <a:pt x="4609338" y="148209"/>
                  </a:cubicBezTo>
                  <a:lnTo>
                    <a:pt x="4609338" y="740664"/>
                  </a:lnTo>
                  <a:cubicBezTo>
                    <a:pt x="4609338" y="822452"/>
                    <a:pt x="4541901" y="888873"/>
                    <a:pt x="4458589" y="888873"/>
                  </a:cubicBezTo>
                  <a:lnTo>
                    <a:pt x="150749" y="888873"/>
                  </a:lnTo>
                  <a:cubicBezTo>
                    <a:pt x="67437" y="888873"/>
                    <a:pt x="0" y="822579"/>
                    <a:pt x="0" y="740664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4628388" cy="907923"/>
            </a:xfrm>
            <a:custGeom>
              <a:avLst/>
              <a:gdLst/>
              <a:ahLst/>
              <a:cxnLst/>
              <a:rect l="l" t="t" r="r" b="b"/>
              <a:pathLst>
                <a:path w="4628388" h="907923">
                  <a:moveTo>
                    <a:pt x="0" y="157734"/>
                  </a:moveTo>
                  <a:cubicBezTo>
                    <a:pt x="0" y="70485"/>
                    <a:pt x="71882" y="0"/>
                    <a:pt x="160274" y="0"/>
                  </a:cubicBezTo>
                  <a:lnTo>
                    <a:pt x="4468114" y="0"/>
                  </a:lnTo>
                  <a:lnTo>
                    <a:pt x="4468114" y="9525"/>
                  </a:lnTo>
                  <a:lnTo>
                    <a:pt x="4468114" y="0"/>
                  </a:lnTo>
                  <a:cubicBezTo>
                    <a:pt x="4556506" y="0"/>
                    <a:pt x="4628388" y="70485"/>
                    <a:pt x="4628388" y="157734"/>
                  </a:cubicBezTo>
                  <a:lnTo>
                    <a:pt x="4618863" y="157734"/>
                  </a:lnTo>
                  <a:lnTo>
                    <a:pt x="4628388" y="157734"/>
                  </a:lnTo>
                  <a:lnTo>
                    <a:pt x="4628388" y="750189"/>
                  </a:lnTo>
                  <a:lnTo>
                    <a:pt x="4618863" y="750189"/>
                  </a:lnTo>
                  <a:lnTo>
                    <a:pt x="4628388" y="750189"/>
                  </a:lnTo>
                  <a:cubicBezTo>
                    <a:pt x="4628388" y="837438"/>
                    <a:pt x="4556506" y="907923"/>
                    <a:pt x="4468114" y="907923"/>
                  </a:cubicBezTo>
                  <a:lnTo>
                    <a:pt x="4468114" y="898398"/>
                  </a:lnTo>
                  <a:lnTo>
                    <a:pt x="4468114" y="907923"/>
                  </a:lnTo>
                  <a:lnTo>
                    <a:pt x="160274" y="907923"/>
                  </a:lnTo>
                  <a:lnTo>
                    <a:pt x="160274" y="898398"/>
                  </a:lnTo>
                  <a:lnTo>
                    <a:pt x="160274" y="907923"/>
                  </a:lnTo>
                  <a:cubicBezTo>
                    <a:pt x="71882" y="907923"/>
                    <a:pt x="0" y="837438"/>
                    <a:pt x="0" y="750189"/>
                  </a:cubicBezTo>
                  <a:lnTo>
                    <a:pt x="0" y="157734"/>
                  </a:lnTo>
                  <a:lnTo>
                    <a:pt x="9525" y="157734"/>
                  </a:lnTo>
                  <a:lnTo>
                    <a:pt x="0" y="157734"/>
                  </a:lnTo>
                  <a:moveTo>
                    <a:pt x="19050" y="157734"/>
                  </a:moveTo>
                  <a:lnTo>
                    <a:pt x="19050" y="750189"/>
                  </a:lnTo>
                  <a:lnTo>
                    <a:pt x="9525" y="750189"/>
                  </a:lnTo>
                  <a:lnTo>
                    <a:pt x="19050" y="750189"/>
                  </a:lnTo>
                  <a:cubicBezTo>
                    <a:pt x="19050" y="826643"/>
                    <a:pt x="82042" y="888873"/>
                    <a:pt x="160274" y="888873"/>
                  </a:cubicBezTo>
                  <a:lnTo>
                    <a:pt x="4468114" y="888873"/>
                  </a:lnTo>
                  <a:cubicBezTo>
                    <a:pt x="4546219" y="888873"/>
                    <a:pt x="4609338" y="826643"/>
                    <a:pt x="4609338" y="750189"/>
                  </a:cubicBezTo>
                  <a:lnTo>
                    <a:pt x="4609338" y="157734"/>
                  </a:lnTo>
                  <a:cubicBezTo>
                    <a:pt x="4609338" y="81280"/>
                    <a:pt x="4546346" y="19050"/>
                    <a:pt x="4468114" y="19050"/>
                  </a:cubicBezTo>
                  <a:lnTo>
                    <a:pt x="160274" y="19050"/>
                  </a:lnTo>
                  <a:lnTo>
                    <a:pt x="160274" y="9525"/>
                  </a:lnTo>
                  <a:lnTo>
                    <a:pt x="160274" y="19050"/>
                  </a:lnTo>
                  <a:cubicBezTo>
                    <a:pt x="82042" y="19050"/>
                    <a:pt x="19050" y="81280"/>
                    <a:pt x="19050" y="157734"/>
                  </a:cubicBezTo>
                  <a:close/>
                </a:path>
              </a:pathLst>
            </a:custGeom>
            <a:solidFill>
              <a:srgbClr val="DDDDDD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4628372" cy="94600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60"/>
                </a:lnSpc>
              </a:pPr>
              <a:r>
                <a:rPr lang="pl-PL" sz="1300" dirty="0">
                  <a:solidFill>
                    <a:srgbClr val="FFFFFF"/>
                  </a:solidFill>
                  <a:latin typeface="Arial"/>
                </a:rPr>
                <a:t>Łączenie zainteresowanych stron</a:t>
              </a:r>
              <a:r>
                <a:rPr lang="en-US" sz="1300" dirty="0">
                  <a:solidFill>
                    <a:srgbClr val="FFFFFF"/>
                  </a:solidFill>
                  <a:latin typeface="Arial"/>
                </a:rPr>
                <a:t> 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77036" y="4924900"/>
            <a:ext cx="2314186" cy="453953"/>
            <a:chOff x="0" y="0"/>
            <a:chExt cx="4628372" cy="907906"/>
          </a:xfrm>
        </p:grpSpPr>
        <p:sp>
          <p:nvSpPr>
            <p:cNvPr id="28" name="Freeform 28"/>
            <p:cNvSpPr/>
            <p:nvPr/>
          </p:nvSpPr>
          <p:spPr>
            <a:xfrm>
              <a:off x="9525" y="9525"/>
              <a:ext cx="4609338" cy="888873"/>
            </a:xfrm>
            <a:custGeom>
              <a:avLst/>
              <a:gdLst/>
              <a:ahLst/>
              <a:cxnLst/>
              <a:rect l="l" t="t" r="r" b="b"/>
              <a:pathLst>
                <a:path w="4609338" h="888873">
                  <a:moveTo>
                    <a:pt x="0" y="148209"/>
                  </a:moveTo>
                  <a:cubicBezTo>
                    <a:pt x="0" y="66294"/>
                    <a:pt x="67437" y="0"/>
                    <a:pt x="150749" y="0"/>
                  </a:cubicBezTo>
                  <a:lnTo>
                    <a:pt x="4458589" y="0"/>
                  </a:lnTo>
                  <a:cubicBezTo>
                    <a:pt x="4541774" y="0"/>
                    <a:pt x="4609338" y="66294"/>
                    <a:pt x="4609338" y="148209"/>
                  </a:cubicBezTo>
                  <a:lnTo>
                    <a:pt x="4609338" y="740664"/>
                  </a:lnTo>
                  <a:cubicBezTo>
                    <a:pt x="4609338" y="822452"/>
                    <a:pt x="4541901" y="888873"/>
                    <a:pt x="4458589" y="888873"/>
                  </a:cubicBezTo>
                  <a:lnTo>
                    <a:pt x="150749" y="888873"/>
                  </a:lnTo>
                  <a:cubicBezTo>
                    <a:pt x="67437" y="888873"/>
                    <a:pt x="0" y="822579"/>
                    <a:pt x="0" y="740664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0" y="0"/>
              <a:ext cx="4628388" cy="907923"/>
            </a:xfrm>
            <a:custGeom>
              <a:avLst/>
              <a:gdLst/>
              <a:ahLst/>
              <a:cxnLst/>
              <a:rect l="l" t="t" r="r" b="b"/>
              <a:pathLst>
                <a:path w="4628388" h="907923">
                  <a:moveTo>
                    <a:pt x="0" y="157734"/>
                  </a:moveTo>
                  <a:cubicBezTo>
                    <a:pt x="0" y="70485"/>
                    <a:pt x="71882" y="0"/>
                    <a:pt x="160274" y="0"/>
                  </a:cubicBezTo>
                  <a:lnTo>
                    <a:pt x="4468114" y="0"/>
                  </a:lnTo>
                  <a:lnTo>
                    <a:pt x="4468114" y="9525"/>
                  </a:lnTo>
                  <a:lnTo>
                    <a:pt x="4468114" y="0"/>
                  </a:lnTo>
                  <a:cubicBezTo>
                    <a:pt x="4556506" y="0"/>
                    <a:pt x="4628388" y="70485"/>
                    <a:pt x="4628388" y="157734"/>
                  </a:cubicBezTo>
                  <a:lnTo>
                    <a:pt x="4618863" y="157734"/>
                  </a:lnTo>
                  <a:lnTo>
                    <a:pt x="4628388" y="157734"/>
                  </a:lnTo>
                  <a:lnTo>
                    <a:pt x="4628388" y="750189"/>
                  </a:lnTo>
                  <a:lnTo>
                    <a:pt x="4618863" y="750189"/>
                  </a:lnTo>
                  <a:lnTo>
                    <a:pt x="4628388" y="750189"/>
                  </a:lnTo>
                  <a:cubicBezTo>
                    <a:pt x="4628388" y="837438"/>
                    <a:pt x="4556506" y="907923"/>
                    <a:pt x="4468114" y="907923"/>
                  </a:cubicBezTo>
                  <a:lnTo>
                    <a:pt x="4468114" y="898398"/>
                  </a:lnTo>
                  <a:lnTo>
                    <a:pt x="4468114" y="907923"/>
                  </a:lnTo>
                  <a:lnTo>
                    <a:pt x="160274" y="907923"/>
                  </a:lnTo>
                  <a:lnTo>
                    <a:pt x="160274" y="898398"/>
                  </a:lnTo>
                  <a:lnTo>
                    <a:pt x="160274" y="907923"/>
                  </a:lnTo>
                  <a:cubicBezTo>
                    <a:pt x="71882" y="907923"/>
                    <a:pt x="0" y="837438"/>
                    <a:pt x="0" y="750189"/>
                  </a:cubicBezTo>
                  <a:lnTo>
                    <a:pt x="0" y="157734"/>
                  </a:lnTo>
                  <a:lnTo>
                    <a:pt x="9525" y="157734"/>
                  </a:lnTo>
                  <a:lnTo>
                    <a:pt x="0" y="157734"/>
                  </a:lnTo>
                  <a:moveTo>
                    <a:pt x="19050" y="157734"/>
                  </a:moveTo>
                  <a:lnTo>
                    <a:pt x="19050" y="750189"/>
                  </a:lnTo>
                  <a:lnTo>
                    <a:pt x="9525" y="750189"/>
                  </a:lnTo>
                  <a:lnTo>
                    <a:pt x="19050" y="750189"/>
                  </a:lnTo>
                  <a:cubicBezTo>
                    <a:pt x="19050" y="826643"/>
                    <a:pt x="82042" y="888873"/>
                    <a:pt x="160274" y="888873"/>
                  </a:cubicBezTo>
                  <a:lnTo>
                    <a:pt x="4468114" y="888873"/>
                  </a:lnTo>
                  <a:cubicBezTo>
                    <a:pt x="4546219" y="888873"/>
                    <a:pt x="4609338" y="826643"/>
                    <a:pt x="4609338" y="750189"/>
                  </a:cubicBezTo>
                  <a:lnTo>
                    <a:pt x="4609338" y="157734"/>
                  </a:lnTo>
                  <a:cubicBezTo>
                    <a:pt x="4609338" y="81280"/>
                    <a:pt x="4546346" y="19050"/>
                    <a:pt x="4468114" y="19050"/>
                  </a:cubicBezTo>
                  <a:lnTo>
                    <a:pt x="160274" y="19050"/>
                  </a:lnTo>
                  <a:lnTo>
                    <a:pt x="160274" y="9525"/>
                  </a:lnTo>
                  <a:lnTo>
                    <a:pt x="160274" y="19050"/>
                  </a:lnTo>
                  <a:cubicBezTo>
                    <a:pt x="82042" y="19050"/>
                    <a:pt x="19050" y="81280"/>
                    <a:pt x="19050" y="157734"/>
                  </a:cubicBezTo>
                  <a:close/>
                </a:path>
              </a:pathLst>
            </a:custGeom>
            <a:solidFill>
              <a:srgbClr val="DDDDDD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4628372" cy="95553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r>
                <a:rPr lang="en-US" sz="1400">
                  <a:solidFill>
                    <a:srgbClr val="FFFFFF"/>
                  </a:solidFill>
                  <a:latin typeface="Arial"/>
                </a:rPr>
                <a:t>Elastyczna rekrutacja 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977036" y="5425542"/>
            <a:ext cx="2314186" cy="453953"/>
            <a:chOff x="0" y="0"/>
            <a:chExt cx="4628372" cy="907906"/>
          </a:xfrm>
        </p:grpSpPr>
        <p:sp>
          <p:nvSpPr>
            <p:cNvPr id="32" name="Freeform 32"/>
            <p:cNvSpPr/>
            <p:nvPr/>
          </p:nvSpPr>
          <p:spPr>
            <a:xfrm>
              <a:off x="9525" y="9525"/>
              <a:ext cx="4609338" cy="888873"/>
            </a:xfrm>
            <a:custGeom>
              <a:avLst/>
              <a:gdLst/>
              <a:ahLst/>
              <a:cxnLst/>
              <a:rect l="l" t="t" r="r" b="b"/>
              <a:pathLst>
                <a:path w="4609338" h="888873">
                  <a:moveTo>
                    <a:pt x="0" y="148209"/>
                  </a:moveTo>
                  <a:cubicBezTo>
                    <a:pt x="0" y="66294"/>
                    <a:pt x="67437" y="0"/>
                    <a:pt x="150749" y="0"/>
                  </a:cubicBezTo>
                  <a:lnTo>
                    <a:pt x="4458589" y="0"/>
                  </a:lnTo>
                  <a:cubicBezTo>
                    <a:pt x="4541774" y="0"/>
                    <a:pt x="4609338" y="66294"/>
                    <a:pt x="4609338" y="148209"/>
                  </a:cubicBezTo>
                  <a:lnTo>
                    <a:pt x="4609338" y="740664"/>
                  </a:lnTo>
                  <a:cubicBezTo>
                    <a:pt x="4609338" y="822452"/>
                    <a:pt x="4541901" y="888873"/>
                    <a:pt x="4458589" y="888873"/>
                  </a:cubicBezTo>
                  <a:lnTo>
                    <a:pt x="150749" y="888873"/>
                  </a:lnTo>
                  <a:cubicBezTo>
                    <a:pt x="67437" y="888873"/>
                    <a:pt x="0" y="822579"/>
                    <a:pt x="0" y="740664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4628388" cy="907923"/>
            </a:xfrm>
            <a:custGeom>
              <a:avLst/>
              <a:gdLst/>
              <a:ahLst/>
              <a:cxnLst/>
              <a:rect l="l" t="t" r="r" b="b"/>
              <a:pathLst>
                <a:path w="4628388" h="907923">
                  <a:moveTo>
                    <a:pt x="0" y="157734"/>
                  </a:moveTo>
                  <a:cubicBezTo>
                    <a:pt x="0" y="70485"/>
                    <a:pt x="71882" y="0"/>
                    <a:pt x="160274" y="0"/>
                  </a:cubicBezTo>
                  <a:lnTo>
                    <a:pt x="4468114" y="0"/>
                  </a:lnTo>
                  <a:lnTo>
                    <a:pt x="4468114" y="9525"/>
                  </a:lnTo>
                  <a:lnTo>
                    <a:pt x="4468114" y="0"/>
                  </a:lnTo>
                  <a:cubicBezTo>
                    <a:pt x="4556506" y="0"/>
                    <a:pt x="4628388" y="70485"/>
                    <a:pt x="4628388" y="157734"/>
                  </a:cubicBezTo>
                  <a:lnTo>
                    <a:pt x="4618863" y="157734"/>
                  </a:lnTo>
                  <a:lnTo>
                    <a:pt x="4628388" y="157734"/>
                  </a:lnTo>
                  <a:lnTo>
                    <a:pt x="4628388" y="750189"/>
                  </a:lnTo>
                  <a:lnTo>
                    <a:pt x="4618863" y="750189"/>
                  </a:lnTo>
                  <a:lnTo>
                    <a:pt x="4628388" y="750189"/>
                  </a:lnTo>
                  <a:cubicBezTo>
                    <a:pt x="4628388" y="837438"/>
                    <a:pt x="4556506" y="907923"/>
                    <a:pt x="4468114" y="907923"/>
                  </a:cubicBezTo>
                  <a:lnTo>
                    <a:pt x="4468114" y="898398"/>
                  </a:lnTo>
                  <a:lnTo>
                    <a:pt x="4468114" y="907923"/>
                  </a:lnTo>
                  <a:lnTo>
                    <a:pt x="160274" y="907923"/>
                  </a:lnTo>
                  <a:lnTo>
                    <a:pt x="160274" y="898398"/>
                  </a:lnTo>
                  <a:lnTo>
                    <a:pt x="160274" y="907923"/>
                  </a:lnTo>
                  <a:cubicBezTo>
                    <a:pt x="71882" y="907923"/>
                    <a:pt x="0" y="837438"/>
                    <a:pt x="0" y="750189"/>
                  </a:cubicBezTo>
                  <a:lnTo>
                    <a:pt x="0" y="157734"/>
                  </a:lnTo>
                  <a:lnTo>
                    <a:pt x="9525" y="157734"/>
                  </a:lnTo>
                  <a:lnTo>
                    <a:pt x="0" y="157734"/>
                  </a:lnTo>
                  <a:moveTo>
                    <a:pt x="19050" y="157734"/>
                  </a:moveTo>
                  <a:lnTo>
                    <a:pt x="19050" y="750189"/>
                  </a:lnTo>
                  <a:lnTo>
                    <a:pt x="9525" y="750189"/>
                  </a:lnTo>
                  <a:lnTo>
                    <a:pt x="19050" y="750189"/>
                  </a:lnTo>
                  <a:cubicBezTo>
                    <a:pt x="19050" y="826643"/>
                    <a:pt x="82042" y="888873"/>
                    <a:pt x="160274" y="888873"/>
                  </a:cubicBezTo>
                  <a:lnTo>
                    <a:pt x="4468114" y="888873"/>
                  </a:lnTo>
                  <a:cubicBezTo>
                    <a:pt x="4546219" y="888873"/>
                    <a:pt x="4609338" y="826643"/>
                    <a:pt x="4609338" y="750189"/>
                  </a:cubicBezTo>
                  <a:lnTo>
                    <a:pt x="4609338" y="157734"/>
                  </a:lnTo>
                  <a:cubicBezTo>
                    <a:pt x="4609338" y="81280"/>
                    <a:pt x="4546346" y="19050"/>
                    <a:pt x="4468114" y="19050"/>
                  </a:cubicBezTo>
                  <a:lnTo>
                    <a:pt x="160274" y="19050"/>
                  </a:lnTo>
                  <a:lnTo>
                    <a:pt x="160274" y="9525"/>
                  </a:lnTo>
                  <a:lnTo>
                    <a:pt x="160274" y="19050"/>
                  </a:lnTo>
                  <a:cubicBezTo>
                    <a:pt x="82042" y="19050"/>
                    <a:pt x="19050" y="81280"/>
                    <a:pt x="19050" y="157734"/>
                  </a:cubicBezTo>
                  <a:close/>
                </a:path>
              </a:pathLst>
            </a:custGeom>
            <a:solidFill>
              <a:srgbClr val="DDDDDD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4628372" cy="95553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r>
                <a:rPr lang="en-US" sz="1400">
                  <a:solidFill>
                    <a:srgbClr val="FFFFFF"/>
                  </a:solidFill>
                  <a:latin typeface="Arial"/>
                </a:rPr>
                <a:t>Inicjatywy pilotażowe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77036" y="5926184"/>
            <a:ext cx="2314186" cy="453953"/>
            <a:chOff x="0" y="0"/>
            <a:chExt cx="4628372" cy="907906"/>
          </a:xfrm>
        </p:grpSpPr>
        <p:sp>
          <p:nvSpPr>
            <p:cNvPr id="36" name="Freeform 36"/>
            <p:cNvSpPr/>
            <p:nvPr/>
          </p:nvSpPr>
          <p:spPr>
            <a:xfrm>
              <a:off x="9525" y="9525"/>
              <a:ext cx="4609338" cy="888873"/>
            </a:xfrm>
            <a:custGeom>
              <a:avLst/>
              <a:gdLst/>
              <a:ahLst/>
              <a:cxnLst/>
              <a:rect l="l" t="t" r="r" b="b"/>
              <a:pathLst>
                <a:path w="4609338" h="888873">
                  <a:moveTo>
                    <a:pt x="0" y="148209"/>
                  </a:moveTo>
                  <a:cubicBezTo>
                    <a:pt x="0" y="66294"/>
                    <a:pt x="67437" y="0"/>
                    <a:pt x="150749" y="0"/>
                  </a:cubicBezTo>
                  <a:lnTo>
                    <a:pt x="4458589" y="0"/>
                  </a:lnTo>
                  <a:cubicBezTo>
                    <a:pt x="4541774" y="0"/>
                    <a:pt x="4609338" y="66294"/>
                    <a:pt x="4609338" y="148209"/>
                  </a:cubicBezTo>
                  <a:lnTo>
                    <a:pt x="4609338" y="740664"/>
                  </a:lnTo>
                  <a:cubicBezTo>
                    <a:pt x="4609338" y="822452"/>
                    <a:pt x="4541901" y="888873"/>
                    <a:pt x="4458589" y="888873"/>
                  </a:cubicBezTo>
                  <a:lnTo>
                    <a:pt x="150749" y="888873"/>
                  </a:lnTo>
                  <a:cubicBezTo>
                    <a:pt x="67437" y="888873"/>
                    <a:pt x="0" y="822579"/>
                    <a:pt x="0" y="740664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0" y="0"/>
              <a:ext cx="4628388" cy="907923"/>
            </a:xfrm>
            <a:custGeom>
              <a:avLst/>
              <a:gdLst/>
              <a:ahLst/>
              <a:cxnLst/>
              <a:rect l="l" t="t" r="r" b="b"/>
              <a:pathLst>
                <a:path w="4628388" h="907923">
                  <a:moveTo>
                    <a:pt x="0" y="157734"/>
                  </a:moveTo>
                  <a:cubicBezTo>
                    <a:pt x="0" y="70485"/>
                    <a:pt x="71882" y="0"/>
                    <a:pt x="160274" y="0"/>
                  </a:cubicBezTo>
                  <a:lnTo>
                    <a:pt x="4468114" y="0"/>
                  </a:lnTo>
                  <a:lnTo>
                    <a:pt x="4468114" y="9525"/>
                  </a:lnTo>
                  <a:lnTo>
                    <a:pt x="4468114" y="0"/>
                  </a:lnTo>
                  <a:cubicBezTo>
                    <a:pt x="4556506" y="0"/>
                    <a:pt x="4628388" y="70485"/>
                    <a:pt x="4628388" y="157734"/>
                  </a:cubicBezTo>
                  <a:lnTo>
                    <a:pt x="4618863" y="157734"/>
                  </a:lnTo>
                  <a:lnTo>
                    <a:pt x="4628388" y="157734"/>
                  </a:lnTo>
                  <a:lnTo>
                    <a:pt x="4628388" y="750189"/>
                  </a:lnTo>
                  <a:lnTo>
                    <a:pt x="4618863" y="750189"/>
                  </a:lnTo>
                  <a:lnTo>
                    <a:pt x="4628388" y="750189"/>
                  </a:lnTo>
                  <a:cubicBezTo>
                    <a:pt x="4628388" y="837438"/>
                    <a:pt x="4556506" y="907923"/>
                    <a:pt x="4468114" y="907923"/>
                  </a:cubicBezTo>
                  <a:lnTo>
                    <a:pt x="4468114" y="898398"/>
                  </a:lnTo>
                  <a:lnTo>
                    <a:pt x="4468114" y="907923"/>
                  </a:lnTo>
                  <a:lnTo>
                    <a:pt x="160274" y="907923"/>
                  </a:lnTo>
                  <a:lnTo>
                    <a:pt x="160274" y="898398"/>
                  </a:lnTo>
                  <a:lnTo>
                    <a:pt x="160274" y="907923"/>
                  </a:lnTo>
                  <a:cubicBezTo>
                    <a:pt x="71882" y="907923"/>
                    <a:pt x="0" y="837438"/>
                    <a:pt x="0" y="750189"/>
                  </a:cubicBezTo>
                  <a:lnTo>
                    <a:pt x="0" y="157734"/>
                  </a:lnTo>
                  <a:lnTo>
                    <a:pt x="9525" y="157734"/>
                  </a:lnTo>
                  <a:lnTo>
                    <a:pt x="0" y="157734"/>
                  </a:lnTo>
                  <a:moveTo>
                    <a:pt x="19050" y="157734"/>
                  </a:moveTo>
                  <a:lnTo>
                    <a:pt x="19050" y="750189"/>
                  </a:lnTo>
                  <a:lnTo>
                    <a:pt x="9525" y="750189"/>
                  </a:lnTo>
                  <a:lnTo>
                    <a:pt x="19050" y="750189"/>
                  </a:lnTo>
                  <a:cubicBezTo>
                    <a:pt x="19050" y="826643"/>
                    <a:pt x="82042" y="888873"/>
                    <a:pt x="160274" y="888873"/>
                  </a:cubicBezTo>
                  <a:lnTo>
                    <a:pt x="4468114" y="888873"/>
                  </a:lnTo>
                  <a:cubicBezTo>
                    <a:pt x="4546219" y="888873"/>
                    <a:pt x="4609338" y="826643"/>
                    <a:pt x="4609338" y="750189"/>
                  </a:cubicBezTo>
                  <a:lnTo>
                    <a:pt x="4609338" y="157734"/>
                  </a:lnTo>
                  <a:cubicBezTo>
                    <a:pt x="4609338" y="81280"/>
                    <a:pt x="4546346" y="19050"/>
                    <a:pt x="4468114" y="19050"/>
                  </a:cubicBezTo>
                  <a:lnTo>
                    <a:pt x="160274" y="19050"/>
                  </a:lnTo>
                  <a:lnTo>
                    <a:pt x="160274" y="9525"/>
                  </a:lnTo>
                  <a:lnTo>
                    <a:pt x="160274" y="19050"/>
                  </a:lnTo>
                  <a:cubicBezTo>
                    <a:pt x="82042" y="19050"/>
                    <a:pt x="19050" y="81280"/>
                    <a:pt x="19050" y="157734"/>
                  </a:cubicBezTo>
                  <a:close/>
                </a:path>
              </a:pathLst>
            </a:custGeom>
            <a:solidFill>
              <a:srgbClr val="DDDDDD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47625"/>
              <a:ext cx="4628372" cy="95553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r>
                <a:rPr lang="pl-PL" sz="1400" dirty="0">
                  <a:solidFill>
                    <a:srgbClr val="FFFFFF"/>
                  </a:solidFill>
                  <a:latin typeface="Arial"/>
                </a:rPr>
                <a:t>Rzecznictwo na rzecz godnego zatrudnienia</a:t>
              </a:r>
              <a:endParaRPr lang="en-US" sz="1400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197162" y="1513651"/>
            <a:ext cx="1269665" cy="1269665"/>
            <a:chOff x="0" y="0"/>
            <a:chExt cx="2539330" cy="253933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539238" cy="2539365"/>
            </a:xfrm>
            <a:custGeom>
              <a:avLst/>
              <a:gdLst/>
              <a:ahLst/>
              <a:cxnLst/>
              <a:rect l="l" t="t" r="r" b="b"/>
              <a:pathLst>
                <a:path w="2539238" h="2539365">
                  <a:moveTo>
                    <a:pt x="0" y="1269619"/>
                  </a:moveTo>
                  <a:cubicBezTo>
                    <a:pt x="0" y="568452"/>
                    <a:pt x="568452" y="0"/>
                    <a:pt x="1269619" y="0"/>
                  </a:cubicBezTo>
                  <a:lnTo>
                    <a:pt x="1269619" y="9525"/>
                  </a:lnTo>
                  <a:lnTo>
                    <a:pt x="1269619" y="0"/>
                  </a:lnTo>
                  <a:cubicBezTo>
                    <a:pt x="1970786" y="0"/>
                    <a:pt x="2539238" y="568452"/>
                    <a:pt x="2539238" y="1269619"/>
                  </a:cubicBezTo>
                  <a:lnTo>
                    <a:pt x="2529713" y="1269619"/>
                  </a:lnTo>
                  <a:lnTo>
                    <a:pt x="2539238" y="1269619"/>
                  </a:lnTo>
                  <a:cubicBezTo>
                    <a:pt x="2539238" y="1970786"/>
                    <a:pt x="1970786" y="2539238"/>
                    <a:pt x="1269619" y="2539238"/>
                  </a:cubicBezTo>
                  <a:lnTo>
                    <a:pt x="1269619" y="2529713"/>
                  </a:lnTo>
                  <a:lnTo>
                    <a:pt x="1269619" y="2539238"/>
                  </a:lnTo>
                  <a:cubicBezTo>
                    <a:pt x="568452" y="2539365"/>
                    <a:pt x="0" y="1970913"/>
                    <a:pt x="0" y="1269619"/>
                  </a:cubicBezTo>
                  <a:lnTo>
                    <a:pt x="9525" y="1269619"/>
                  </a:lnTo>
                  <a:lnTo>
                    <a:pt x="19050" y="1269619"/>
                  </a:lnTo>
                  <a:lnTo>
                    <a:pt x="9525" y="1269619"/>
                  </a:lnTo>
                  <a:lnTo>
                    <a:pt x="0" y="1269619"/>
                  </a:lnTo>
                  <a:moveTo>
                    <a:pt x="19050" y="1269619"/>
                  </a:moveTo>
                  <a:cubicBezTo>
                    <a:pt x="19050" y="1274826"/>
                    <a:pt x="14732" y="1279144"/>
                    <a:pt x="9525" y="1279144"/>
                  </a:cubicBezTo>
                  <a:cubicBezTo>
                    <a:pt x="4318" y="1279144"/>
                    <a:pt x="0" y="1274953"/>
                    <a:pt x="0" y="1269619"/>
                  </a:cubicBezTo>
                  <a:cubicBezTo>
                    <a:pt x="0" y="1264285"/>
                    <a:pt x="4318" y="1260094"/>
                    <a:pt x="9525" y="1260094"/>
                  </a:cubicBezTo>
                  <a:cubicBezTo>
                    <a:pt x="14732" y="1260094"/>
                    <a:pt x="19050" y="1264412"/>
                    <a:pt x="19050" y="1269619"/>
                  </a:cubicBezTo>
                  <a:cubicBezTo>
                    <a:pt x="19050" y="1960372"/>
                    <a:pt x="578993" y="2520188"/>
                    <a:pt x="1269619" y="2520188"/>
                  </a:cubicBezTo>
                  <a:cubicBezTo>
                    <a:pt x="1960245" y="2520188"/>
                    <a:pt x="2520188" y="1960245"/>
                    <a:pt x="2520188" y="1269619"/>
                  </a:cubicBezTo>
                  <a:cubicBezTo>
                    <a:pt x="2520188" y="578993"/>
                    <a:pt x="1960372" y="19050"/>
                    <a:pt x="1269619" y="19050"/>
                  </a:cubicBezTo>
                  <a:lnTo>
                    <a:pt x="1269619" y="9525"/>
                  </a:lnTo>
                  <a:lnTo>
                    <a:pt x="1269619" y="19050"/>
                  </a:lnTo>
                  <a:cubicBezTo>
                    <a:pt x="578993" y="19050"/>
                    <a:pt x="19050" y="578993"/>
                    <a:pt x="19050" y="1269619"/>
                  </a:cubicBezTo>
                  <a:close/>
                </a:path>
              </a:pathLst>
            </a:custGeom>
            <a:solidFill>
              <a:srgbClr val="0072BC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4970727" y="1284387"/>
            <a:ext cx="1728192" cy="1728192"/>
            <a:chOff x="0" y="0"/>
            <a:chExt cx="3456384" cy="3456384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456432" cy="3456432"/>
            </a:xfrm>
            <a:custGeom>
              <a:avLst/>
              <a:gdLst/>
              <a:ahLst/>
              <a:cxnLst/>
              <a:rect l="l" t="t" r="r" b="b"/>
              <a:pathLst>
                <a:path w="3456432" h="3456432">
                  <a:moveTo>
                    <a:pt x="0" y="1728216"/>
                  </a:moveTo>
                  <a:cubicBezTo>
                    <a:pt x="0" y="773684"/>
                    <a:pt x="773684" y="0"/>
                    <a:pt x="1728216" y="0"/>
                  </a:cubicBezTo>
                  <a:cubicBezTo>
                    <a:pt x="2682748" y="0"/>
                    <a:pt x="3456432" y="773684"/>
                    <a:pt x="3456432" y="1728216"/>
                  </a:cubicBezTo>
                  <a:cubicBezTo>
                    <a:pt x="3456432" y="2682748"/>
                    <a:pt x="2682621" y="3456432"/>
                    <a:pt x="1728216" y="3456432"/>
                  </a:cubicBezTo>
                  <a:cubicBezTo>
                    <a:pt x="773811" y="3456432"/>
                    <a:pt x="0" y="2682621"/>
                    <a:pt x="0" y="1728216"/>
                  </a:cubicBezTo>
                  <a:close/>
                  <a:moveTo>
                    <a:pt x="375412" y="1728216"/>
                  </a:moveTo>
                  <a:cubicBezTo>
                    <a:pt x="375412" y="2475357"/>
                    <a:pt x="981075" y="3081020"/>
                    <a:pt x="1728216" y="3081020"/>
                  </a:cubicBezTo>
                  <a:cubicBezTo>
                    <a:pt x="2475357" y="3081020"/>
                    <a:pt x="3081020" y="2475357"/>
                    <a:pt x="3081020" y="1728216"/>
                  </a:cubicBezTo>
                  <a:cubicBezTo>
                    <a:pt x="3081020" y="981075"/>
                    <a:pt x="2475357" y="375412"/>
                    <a:pt x="1728216" y="375412"/>
                  </a:cubicBezTo>
                  <a:cubicBezTo>
                    <a:pt x="981075" y="375412"/>
                    <a:pt x="375412" y="981075"/>
                    <a:pt x="375412" y="1728216"/>
                  </a:cubicBezTo>
                  <a:close/>
                </a:path>
              </a:pathLst>
            </a:custGeom>
            <a:solidFill>
              <a:srgbClr val="3DB2FF"/>
            </a:solidFill>
          </p:spPr>
        </p:sp>
      </p:grpSp>
      <p:sp>
        <p:nvSpPr>
          <p:cNvPr id="43" name="Freeform 43"/>
          <p:cNvSpPr/>
          <p:nvPr/>
        </p:nvSpPr>
        <p:spPr>
          <a:xfrm>
            <a:off x="5434230" y="1751315"/>
            <a:ext cx="795528" cy="795528"/>
          </a:xfrm>
          <a:custGeom>
            <a:avLst/>
            <a:gdLst/>
            <a:ahLst/>
            <a:cxnLst/>
            <a:rect l="l" t="t" r="r" b="b"/>
            <a:pathLst>
              <a:path w="1193292" h="1193292">
                <a:moveTo>
                  <a:pt x="0" y="0"/>
                </a:moveTo>
                <a:lnTo>
                  <a:pt x="1193292" y="0"/>
                </a:lnTo>
                <a:lnTo>
                  <a:pt x="1193292" y="1193292"/>
                </a:lnTo>
                <a:lnTo>
                  <a:pt x="0" y="11932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4726030" y="3911753"/>
            <a:ext cx="2314186" cy="453953"/>
            <a:chOff x="0" y="0"/>
            <a:chExt cx="4628372" cy="907906"/>
          </a:xfrm>
        </p:grpSpPr>
        <p:sp>
          <p:nvSpPr>
            <p:cNvPr id="45" name="Freeform 45"/>
            <p:cNvSpPr/>
            <p:nvPr/>
          </p:nvSpPr>
          <p:spPr>
            <a:xfrm>
              <a:off x="9525" y="9525"/>
              <a:ext cx="4609338" cy="888873"/>
            </a:xfrm>
            <a:custGeom>
              <a:avLst/>
              <a:gdLst/>
              <a:ahLst/>
              <a:cxnLst/>
              <a:rect l="l" t="t" r="r" b="b"/>
              <a:pathLst>
                <a:path w="4609338" h="888873">
                  <a:moveTo>
                    <a:pt x="0" y="148209"/>
                  </a:moveTo>
                  <a:cubicBezTo>
                    <a:pt x="0" y="66294"/>
                    <a:pt x="67437" y="0"/>
                    <a:pt x="150749" y="0"/>
                  </a:cubicBezTo>
                  <a:lnTo>
                    <a:pt x="4458589" y="0"/>
                  </a:lnTo>
                  <a:cubicBezTo>
                    <a:pt x="4541774" y="0"/>
                    <a:pt x="4609338" y="66294"/>
                    <a:pt x="4609338" y="148209"/>
                  </a:cubicBezTo>
                  <a:lnTo>
                    <a:pt x="4609338" y="740664"/>
                  </a:lnTo>
                  <a:cubicBezTo>
                    <a:pt x="4609338" y="822452"/>
                    <a:pt x="4541901" y="888873"/>
                    <a:pt x="4458589" y="888873"/>
                  </a:cubicBezTo>
                  <a:lnTo>
                    <a:pt x="150749" y="888873"/>
                  </a:lnTo>
                  <a:cubicBezTo>
                    <a:pt x="67437" y="888873"/>
                    <a:pt x="0" y="822579"/>
                    <a:pt x="0" y="740664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0" y="0"/>
              <a:ext cx="4628388" cy="907923"/>
            </a:xfrm>
            <a:custGeom>
              <a:avLst/>
              <a:gdLst/>
              <a:ahLst/>
              <a:cxnLst/>
              <a:rect l="l" t="t" r="r" b="b"/>
              <a:pathLst>
                <a:path w="4628388" h="907923">
                  <a:moveTo>
                    <a:pt x="0" y="157734"/>
                  </a:moveTo>
                  <a:cubicBezTo>
                    <a:pt x="0" y="70485"/>
                    <a:pt x="71882" y="0"/>
                    <a:pt x="160274" y="0"/>
                  </a:cubicBezTo>
                  <a:lnTo>
                    <a:pt x="4468114" y="0"/>
                  </a:lnTo>
                  <a:lnTo>
                    <a:pt x="4468114" y="9525"/>
                  </a:lnTo>
                  <a:lnTo>
                    <a:pt x="4468114" y="0"/>
                  </a:lnTo>
                  <a:cubicBezTo>
                    <a:pt x="4556506" y="0"/>
                    <a:pt x="4628388" y="70485"/>
                    <a:pt x="4628388" y="157734"/>
                  </a:cubicBezTo>
                  <a:lnTo>
                    <a:pt x="4618863" y="157734"/>
                  </a:lnTo>
                  <a:lnTo>
                    <a:pt x="4628388" y="157734"/>
                  </a:lnTo>
                  <a:lnTo>
                    <a:pt x="4628388" y="750189"/>
                  </a:lnTo>
                  <a:lnTo>
                    <a:pt x="4618863" y="750189"/>
                  </a:lnTo>
                  <a:lnTo>
                    <a:pt x="4628388" y="750189"/>
                  </a:lnTo>
                  <a:cubicBezTo>
                    <a:pt x="4628388" y="837438"/>
                    <a:pt x="4556506" y="907923"/>
                    <a:pt x="4468114" y="907923"/>
                  </a:cubicBezTo>
                  <a:lnTo>
                    <a:pt x="4468114" y="898398"/>
                  </a:lnTo>
                  <a:lnTo>
                    <a:pt x="4468114" y="907923"/>
                  </a:lnTo>
                  <a:lnTo>
                    <a:pt x="160274" y="907923"/>
                  </a:lnTo>
                  <a:lnTo>
                    <a:pt x="160274" y="898398"/>
                  </a:lnTo>
                  <a:lnTo>
                    <a:pt x="160274" y="907923"/>
                  </a:lnTo>
                  <a:cubicBezTo>
                    <a:pt x="71882" y="907923"/>
                    <a:pt x="0" y="837438"/>
                    <a:pt x="0" y="750189"/>
                  </a:cubicBezTo>
                  <a:lnTo>
                    <a:pt x="0" y="157734"/>
                  </a:lnTo>
                  <a:lnTo>
                    <a:pt x="9525" y="157734"/>
                  </a:lnTo>
                  <a:lnTo>
                    <a:pt x="0" y="157734"/>
                  </a:lnTo>
                  <a:moveTo>
                    <a:pt x="19050" y="157734"/>
                  </a:moveTo>
                  <a:lnTo>
                    <a:pt x="19050" y="750189"/>
                  </a:lnTo>
                  <a:lnTo>
                    <a:pt x="9525" y="750189"/>
                  </a:lnTo>
                  <a:lnTo>
                    <a:pt x="19050" y="750189"/>
                  </a:lnTo>
                  <a:cubicBezTo>
                    <a:pt x="19050" y="826643"/>
                    <a:pt x="82042" y="888873"/>
                    <a:pt x="160274" y="888873"/>
                  </a:cubicBezTo>
                  <a:lnTo>
                    <a:pt x="4468114" y="888873"/>
                  </a:lnTo>
                  <a:cubicBezTo>
                    <a:pt x="4546219" y="888873"/>
                    <a:pt x="4609338" y="826643"/>
                    <a:pt x="4609338" y="750189"/>
                  </a:cubicBezTo>
                  <a:lnTo>
                    <a:pt x="4609338" y="157734"/>
                  </a:lnTo>
                  <a:cubicBezTo>
                    <a:pt x="4609338" y="81280"/>
                    <a:pt x="4546346" y="19050"/>
                    <a:pt x="4468114" y="19050"/>
                  </a:cubicBezTo>
                  <a:lnTo>
                    <a:pt x="160274" y="19050"/>
                  </a:lnTo>
                  <a:lnTo>
                    <a:pt x="160274" y="9525"/>
                  </a:lnTo>
                  <a:lnTo>
                    <a:pt x="160274" y="19050"/>
                  </a:lnTo>
                  <a:cubicBezTo>
                    <a:pt x="82042" y="19050"/>
                    <a:pt x="19050" y="81280"/>
                    <a:pt x="19050" y="157734"/>
                  </a:cubicBezTo>
                  <a:close/>
                </a:path>
              </a:pathLst>
            </a:custGeom>
            <a:solidFill>
              <a:srgbClr val="DDDDDD"/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0" y="-47625"/>
              <a:ext cx="4628372" cy="95553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r>
                <a:rPr lang="en-US" sz="1400" dirty="0" err="1">
                  <a:solidFill>
                    <a:srgbClr val="FFFFFF"/>
                  </a:solidFill>
                  <a:latin typeface="Arial"/>
                </a:rPr>
                <a:t>Poprawa</a:t>
              </a:r>
              <a:r>
                <a:rPr lang="en-US" sz="1400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latin typeface="Arial"/>
                </a:rPr>
                <a:t>polityk</a:t>
              </a:r>
              <a:endParaRPr lang="en-US" sz="1400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4718027" y="4416897"/>
            <a:ext cx="2314186" cy="453953"/>
            <a:chOff x="0" y="0"/>
            <a:chExt cx="4628372" cy="907906"/>
          </a:xfrm>
        </p:grpSpPr>
        <p:sp>
          <p:nvSpPr>
            <p:cNvPr id="49" name="Freeform 49"/>
            <p:cNvSpPr/>
            <p:nvPr/>
          </p:nvSpPr>
          <p:spPr>
            <a:xfrm>
              <a:off x="9525" y="9525"/>
              <a:ext cx="4609338" cy="888873"/>
            </a:xfrm>
            <a:custGeom>
              <a:avLst/>
              <a:gdLst/>
              <a:ahLst/>
              <a:cxnLst/>
              <a:rect l="l" t="t" r="r" b="b"/>
              <a:pathLst>
                <a:path w="4609338" h="888873">
                  <a:moveTo>
                    <a:pt x="0" y="148209"/>
                  </a:moveTo>
                  <a:cubicBezTo>
                    <a:pt x="0" y="66294"/>
                    <a:pt x="67437" y="0"/>
                    <a:pt x="150749" y="0"/>
                  </a:cubicBezTo>
                  <a:lnTo>
                    <a:pt x="4458589" y="0"/>
                  </a:lnTo>
                  <a:cubicBezTo>
                    <a:pt x="4541774" y="0"/>
                    <a:pt x="4609338" y="66294"/>
                    <a:pt x="4609338" y="148209"/>
                  </a:cubicBezTo>
                  <a:lnTo>
                    <a:pt x="4609338" y="740664"/>
                  </a:lnTo>
                  <a:cubicBezTo>
                    <a:pt x="4609338" y="822452"/>
                    <a:pt x="4541901" y="888873"/>
                    <a:pt x="4458589" y="888873"/>
                  </a:cubicBezTo>
                  <a:lnTo>
                    <a:pt x="150749" y="888873"/>
                  </a:lnTo>
                  <a:cubicBezTo>
                    <a:pt x="67437" y="888873"/>
                    <a:pt x="0" y="822579"/>
                    <a:pt x="0" y="740664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  <p:sp>
          <p:nvSpPr>
            <p:cNvPr id="50" name="Freeform 50"/>
            <p:cNvSpPr/>
            <p:nvPr/>
          </p:nvSpPr>
          <p:spPr>
            <a:xfrm>
              <a:off x="0" y="0"/>
              <a:ext cx="4628388" cy="907923"/>
            </a:xfrm>
            <a:custGeom>
              <a:avLst/>
              <a:gdLst/>
              <a:ahLst/>
              <a:cxnLst/>
              <a:rect l="l" t="t" r="r" b="b"/>
              <a:pathLst>
                <a:path w="4628388" h="907923">
                  <a:moveTo>
                    <a:pt x="0" y="157734"/>
                  </a:moveTo>
                  <a:cubicBezTo>
                    <a:pt x="0" y="70485"/>
                    <a:pt x="71882" y="0"/>
                    <a:pt x="160274" y="0"/>
                  </a:cubicBezTo>
                  <a:lnTo>
                    <a:pt x="4468114" y="0"/>
                  </a:lnTo>
                  <a:lnTo>
                    <a:pt x="4468114" y="9525"/>
                  </a:lnTo>
                  <a:lnTo>
                    <a:pt x="4468114" y="0"/>
                  </a:lnTo>
                  <a:cubicBezTo>
                    <a:pt x="4556506" y="0"/>
                    <a:pt x="4628388" y="70485"/>
                    <a:pt x="4628388" y="157734"/>
                  </a:cubicBezTo>
                  <a:lnTo>
                    <a:pt x="4618863" y="157734"/>
                  </a:lnTo>
                  <a:lnTo>
                    <a:pt x="4628388" y="157734"/>
                  </a:lnTo>
                  <a:lnTo>
                    <a:pt x="4628388" y="750189"/>
                  </a:lnTo>
                  <a:lnTo>
                    <a:pt x="4618863" y="750189"/>
                  </a:lnTo>
                  <a:lnTo>
                    <a:pt x="4628388" y="750189"/>
                  </a:lnTo>
                  <a:cubicBezTo>
                    <a:pt x="4628388" y="837438"/>
                    <a:pt x="4556506" y="907923"/>
                    <a:pt x="4468114" y="907923"/>
                  </a:cubicBezTo>
                  <a:lnTo>
                    <a:pt x="4468114" y="898398"/>
                  </a:lnTo>
                  <a:lnTo>
                    <a:pt x="4468114" y="907923"/>
                  </a:lnTo>
                  <a:lnTo>
                    <a:pt x="160274" y="907923"/>
                  </a:lnTo>
                  <a:lnTo>
                    <a:pt x="160274" y="898398"/>
                  </a:lnTo>
                  <a:lnTo>
                    <a:pt x="160274" y="907923"/>
                  </a:lnTo>
                  <a:cubicBezTo>
                    <a:pt x="71882" y="907923"/>
                    <a:pt x="0" y="837438"/>
                    <a:pt x="0" y="750189"/>
                  </a:cubicBezTo>
                  <a:lnTo>
                    <a:pt x="0" y="157734"/>
                  </a:lnTo>
                  <a:lnTo>
                    <a:pt x="9525" y="157734"/>
                  </a:lnTo>
                  <a:lnTo>
                    <a:pt x="0" y="157734"/>
                  </a:lnTo>
                  <a:moveTo>
                    <a:pt x="19050" y="157734"/>
                  </a:moveTo>
                  <a:lnTo>
                    <a:pt x="19050" y="750189"/>
                  </a:lnTo>
                  <a:lnTo>
                    <a:pt x="9525" y="750189"/>
                  </a:lnTo>
                  <a:lnTo>
                    <a:pt x="19050" y="750189"/>
                  </a:lnTo>
                  <a:cubicBezTo>
                    <a:pt x="19050" y="826643"/>
                    <a:pt x="82042" y="888873"/>
                    <a:pt x="160274" y="888873"/>
                  </a:cubicBezTo>
                  <a:lnTo>
                    <a:pt x="4468114" y="888873"/>
                  </a:lnTo>
                  <a:cubicBezTo>
                    <a:pt x="4546219" y="888873"/>
                    <a:pt x="4609338" y="826643"/>
                    <a:pt x="4609338" y="750189"/>
                  </a:cubicBezTo>
                  <a:lnTo>
                    <a:pt x="4609338" y="157734"/>
                  </a:lnTo>
                  <a:cubicBezTo>
                    <a:pt x="4609338" y="81280"/>
                    <a:pt x="4546346" y="19050"/>
                    <a:pt x="4468114" y="19050"/>
                  </a:cubicBezTo>
                  <a:lnTo>
                    <a:pt x="160274" y="19050"/>
                  </a:lnTo>
                  <a:lnTo>
                    <a:pt x="160274" y="9525"/>
                  </a:lnTo>
                  <a:lnTo>
                    <a:pt x="160274" y="19050"/>
                  </a:lnTo>
                  <a:cubicBezTo>
                    <a:pt x="82042" y="19050"/>
                    <a:pt x="19050" y="81280"/>
                    <a:pt x="19050" y="157734"/>
                  </a:cubicBezTo>
                  <a:close/>
                </a:path>
              </a:pathLst>
            </a:custGeom>
            <a:solidFill>
              <a:srgbClr val="DDDDDD"/>
            </a:solidFill>
          </p:spPr>
        </p:sp>
        <p:sp>
          <p:nvSpPr>
            <p:cNvPr id="51" name="TextBox 51"/>
            <p:cNvSpPr txBox="1"/>
            <p:nvPr/>
          </p:nvSpPr>
          <p:spPr>
            <a:xfrm>
              <a:off x="0" y="-47625"/>
              <a:ext cx="4628372" cy="95553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r>
                <a:rPr lang="en-US" sz="1400">
                  <a:solidFill>
                    <a:srgbClr val="FFFFFF"/>
                  </a:solidFill>
                  <a:latin typeface="Arial"/>
                </a:rPr>
                <a:t>Dostęp do usług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4713724" y="4927787"/>
            <a:ext cx="2314186" cy="453953"/>
            <a:chOff x="0" y="0"/>
            <a:chExt cx="4628372" cy="907906"/>
          </a:xfrm>
        </p:grpSpPr>
        <p:sp>
          <p:nvSpPr>
            <p:cNvPr id="53" name="Freeform 53"/>
            <p:cNvSpPr/>
            <p:nvPr/>
          </p:nvSpPr>
          <p:spPr>
            <a:xfrm>
              <a:off x="9525" y="9525"/>
              <a:ext cx="4609338" cy="888873"/>
            </a:xfrm>
            <a:custGeom>
              <a:avLst/>
              <a:gdLst/>
              <a:ahLst/>
              <a:cxnLst/>
              <a:rect l="l" t="t" r="r" b="b"/>
              <a:pathLst>
                <a:path w="4609338" h="888873">
                  <a:moveTo>
                    <a:pt x="0" y="148209"/>
                  </a:moveTo>
                  <a:cubicBezTo>
                    <a:pt x="0" y="66294"/>
                    <a:pt x="67437" y="0"/>
                    <a:pt x="150749" y="0"/>
                  </a:cubicBezTo>
                  <a:lnTo>
                    <a:pt x="4458589" y="0"/>
                  </a:lnTo>
                  <a:cubicBezTo>
                    <a:pt x="4541774" y="0"/>
                    <a:pt x="4609338" y="66294"/>
                    <a:pt x="4609338" y="148209"/>
                  </a:cubicBezTo>
                  <a:lnTo>
                    <a:pt x="4609338" y="740664"/>
                  </a:lnTo>
                  <a:cubicBezTo>
                    <a:pt x="4609338" y="822452"/>
                    <a:pt x="4541901" y="888873"/>
                    <a:pt x="4458589" y="888873"/>
                  </a:cubicBezTo>
                  <a:lnTo>
                    <a:pt x="150749" y="888873"/>
                  </a:lnTo>
                  <a:cubicBezTo>
                    <a:pt x="67437" y="888873"/>
                    <a:pt x="0" y="822579"/>
                    <a:pt x="0" y="740664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  <p:sp>
          <p:nvSpPr>
            <p:cNvPr id="54" name="Freeform 54"/>
            <p:cNvSpPr/>
            <p:nvPr/>
          </p:nvSpPr>
          <p:spPr>
            <a:xfrm>
              <a:off x="0" y="0"/>
              <a:ext cx="4628388" cy="907923"/>
            </a:xfrm>
            <a:custGeom>
              <a:avLst/>
              <a:gdLst/>
              <a:ahLst/>
              <a:cxnLst/>
              <a:rect l="l" t="t" r="r" b="b"/>
              <a:pathLst>
                <a:path w="4628388" h="907923">
                  <a:moveTo>
                    <a:pt x="0" y="157734"/>
                  </a:moveTo>
                  <a:cubicBezTo>
                    <a:pt x="0" y="70485"/>
                    <a:pt x="71882" y="0"/>
                    <a:pt x="160274" y="0"/>
                  </a:cubicBezTo>
                  <a:lnTo>
                    <a:pt x="4468114" y="0"/>
                  </a:lnTo>
                  <a:lnTo>
                    <a:pt x="4468114" y="9525"/>
                  </a:lnTo>
                  <a:lnTo>
                    <a:pt x="4468114" y="0"/>
                  </a:lnTo>
                  <a:cubicBezTo>
                    <a:pt x="4556506" y="0"/>
                    <a:pt x="4628388" y="70485"/>
                    <a:pt x="4628388" y="157734"/>
                  </a:cubicBezTo>
                  <a:lnTo>
                    <a:pt x="4618863" y="157734"/>
                  </a:lnTo>
                  <a:lnTo>
                    <a:pt x="4628388" y="157734"/>
                  </a:lnTo>
                  <a:lnTo>
                    <a:pt x="4628388" y="750189"/>
                  </a:lnTo>
                  <a:lnTo>
                    <a:pt x="4618863" y="750189"/>
                  </a:lnTo>
                  <a:lnTo>
                    <a:pt x="4628388" y="750189"/>
                  </a:lnTo>
                  <a:cubicBezTo>
                    <a:pt x="4628388" y="837438"/>
                    <a:pt x="4556506" y="907923"/>
                    <a:pt x="4468114" y="907923"/>
                  </a:cubicBezTo>
                  <a:lnTo>
                    <a:pt x="4468114" y="898398"/>
                  </a:lnTo>
                  <a:lnTo>
                    <a:pt x="4468114" y="907923"/>
                  </a:lnTo>
                  <a:lnTo>
                    <a:pt x="160274" y="907923"/>
                  </a:lnTo>
                  <a:lnTo>
                    <a:pt x="160274" y="898398"/>
                  </a:lnTo>
                  <a:lnTo>
                    <a:pt x="160274" y="907923"/>
                  </a:lnTo>
                  <a:cubicBezTo>
                    <a:pt x="71882" y="907923"/>
                    <a:pt x="0" y="837438"/>
                    <a:pt x="0" y="750189"/>
                  </a:cubicBezTo>
                  <a:lnTo>
                    <a:pt x="0" y="157734"/>
                  </a:lnTo>
                  <a:lnTo>
                    <a:pt x="9525" y="157734"/>
                  </a:lnTo>
                  <a:lnTo>
                    <a:pt x="0" y="157734"/>
                  </a:lnTo>
                  <a:moveTo>
                    <a:pt x="19050" y="157734"/>
                  </a:moveTo>
                  <a:lnTo>
                    <a:pt x="19050" y="750189"/>
                  </a:lnTo>
                  <a:lnTo>
                    <a:pt x="9525" y="750189"/>
                  </a:lnTo>
                  <a:lnTo>
                    <a:pt x="19050" y="750189"/>
                  </a:lnTo>
                  <a:cubicBezTo>
                    <a:pt x="19050" y="826643"/>
                    <a:pt x="82042" y="888873"/>
                    <a:pt x="160274" y="888873"/>
                  </a:cubicBezTo>
                  <a:lnTo>
                    <a:pt x="4468114" y="888873"/>
                  </a:lnTo>
                  <a:cubicBezTo>
                    <a:pt x="4546219" y="888873"/>
                    <a:pt x="4609338" y="826643"/>
                    <a:pt x="4609338" y="750189"/>
                  </a:cubicBezTo>
                  <a:lnTo>
                    <a:pt x="4609338" y="157734"/>
                  </a:lnTo>
                  <a:cubicBezTo>
                    <a:pt x="4609338" y="81280"/>
                    <a:pt x="4546346" y="19050"/>
                    <a:pt x="4468114" y="19050"/>
                  </a:cubicBezTo>
                  <a:lnTo>
                    <a:pt x="160274" y="19050"/>
                  </a:lnTo>
                  <a:lnTo>
                    <a:pt x="160274" y="9525"/>
                  </a:lnTo>
                  <a:lnTo>
                    <a:pt x="160274" y="19050"/>
                  </a:lnTo>
                  <a:cubicBezTo>
                    <a:pt x="82042" y="19050"/>
                    <a:pt x="19050" y="81280"/>
                    <a:pt x="19050" y="157734"/>
                  </a:cubicBezTo>
                  <a:close/>
                </a:path>
              </a:pathLst>
            </a:custGeom>
            <a:solidFill>
              <a:srgbClr val="DDDDDD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4628372" cy="95553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r>
                <a:rPr lang="en-US" sz="1400">
                  <a:solidFill>
                    <a:srgbClr val="FFFFFF"/>
                  </a:solidFill>
                  <a:latin typeface="Arial"/>
                </a:rPr>
                <a:t>Dostęp do możliwości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713724" y="5428429"/>
            <a:ext cx="2314186" cy="453953"/>
            <a:chOff x="0" y="0"/>
            <a:chExt cx="4628372" cy="907906"/>
          </a:xfrm>
        </p:grpSpPr>
        <p:sp>
          <p:nvSpPr>
            <p:cNvPr id="57" name="Freeform 57"/>
            <p:cNvSpPr/>
            <p:nvPr/>
          </p:nvSpPr>
          <p:spPr>
            <a:xfrm>
              <a:off x="9525" y="9525"/>
              <a:ext cx="4609338" cy="888873"/>
            </a:xfrm>
            <a:custGeom>
              <a:avLst/>
              <a:gdLst/>
              <a:ahLst/>
              <a:cxnLst/>
              <a:rect l="l" t="t" r="r" b="b"/>
              <a:pathLst>
                <a:path w="4609338" h="888873">
                  <a:moveTo>
                    <a:pt x="0" y="148209"/>
                  </a:moveTo>
                  <a:cubicBezTo>
                    <a:pt x="0" y="66294"/>
                    <a:pt x="67437" y="0"/>
                    <a:pt x="150749" y="0"/>
                  </a:cubicBezTo>
                  <a:lnTo>
                    <a:pt x="4458589" y="0"/>
                  </a:lnTo>
                  <a:cubicBezTo>
                    <a:pt x="4541774" y="0"/>
                    <a:pt x="4609338" y="66294"/>
                    <a:pt x="4609338" y="148209"/>
                  </a:cubicBezTo>
                  <a:lnTo>
                    <a:pt x="4609338" y="740664"/>
                  </a:lnTo>
                  <a:cubicBezTo>
                    <a:pt x="4609338" y="822452"/>
                    <a:pt x="4541901" y="888873"/>
                    <a:pt x="4458589" y="888873"/>
                  </a:cubicBezTo>
                  <a:lnTo>
                    <a:pt x="150749" y="888873"/>
                  </a:lnTo>
                  <a:cubicBezTo>
                    <a:pt x="67437" y="888873"/>
                    <a:pt x="0" y="822579"/>
                    <a:pt x="0" y="740664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  <p:sp>
          <p:nvSpPr>
            <p:cNvPr id="58" name="Freeform 58"/>
            <p:cNvSpPr/>
            <p:nvPr/>
          </p:nvSpPr>
          <p:spPr>
            <a:xfrm>
              <a:off x="0" y="0"/>
              <a:ext cx="4628388" cy="907923"/>
            </a:xfrm>
            <a:custGeom>
              <a:avLst/>
              <a:gdLst/>
              <a:ahLst/>
              <a:cxnLst/>
              <a:rect l="l" t="t" r="r" b="b"/>
              <a:pathLst>
                <a:path w="4628388" h="907923">
                  <a:moveTo>
                    <a:pt x="0" y="157734"/>
                  </a:moveTo>
                  <a:cubicBezTo>
                    <a:pt x="0" y="70485"/>
                    <a:pt x="71882" y="0"/>
                    <a:pt x="160274" y="0"/>
                  </a:cubicBezTo>
                  <a:lnTo>
                    <a:pt x="4468114" y="0"/>
                  </a:lnTo>
                  <a:lnTo>
                    <a:pt x="4468114" y="9525"/>
                  </a:lnTo>
                  <a:lnTo>
                    <a:pt x="4468114" y="0"/>
                  </a:lnTo>
                  <a:cubicBezTo>
                    <a:pt x="4556506" y="0"/>
                    <a:pt x="4628388" y="70485"/>
                    <a:pt x="4628388" y="157734"/>
                  </a:cubicBezTo>
                  <a:lnTo>
                    <a:pt x="4618863" y="157734"/>
                  </a:lnTo>
                  <a:lnTo>
                    <a:pt x="4628388" y="157734"/>
                  </a:lnTo>
                  <a:lnTo>
                    <a:pt x="4628388" y="750189"/>
                  </a:lnTo>
                  <a:lnTo>
                    <a:pt x="4618863" y="750189"/>
                  </a:lnTo>
                  <a:lnTo>
                    <a:pt x="4628388" y="750189"/>
                  </a:lnTo>
                  <a:cubicBezTo>
                    <a:pt x="4628388" y="837438"/>
                    <a:pt x="4556506" y="907923"/>
                    <a:pt x="4468114" y="907923"/>
                  </a:cubicBezTo>
                  <a:lnTo>
                    <a:pt x="4468114" y="898398"/>
                  </a:lnTo>
                  <a:lnTo>
                    <a:pt x="4468114" y="907923"/>
                  </a:lnTo>
                  <a:lnTo>
                    <a:pt x="160274" y="907923"/>
                  </a:lnTo>
                  <a:lnTo>
                    <a:pt x="160274" y="898398"/>
                  </a:lnTo>
                  <a:lnTo>
                    <a:pt x="160274" y="907923"/>
                  </a:lnTo>
                  <a:cubicBezTo>
                    <a:pt x="71882" y="907923"/>
                    <a:pt x="0" y="837438"/>
                    <a:pt x="0" y="750189"/>
                  </a:cubicBezTo>
                  <a:lnTo>
                    <a:pt x="0" y="157734"/>
                  </a:lnTo>
                  <a:lnTo>
                    <a:pt x="9525" y="157734"/>
                  </a:lnTo>
                  <a:lnTo>
                    <a:pt x="0" y="157734"/>
                  </a:lnTo>
                  <a:moveTo>
                    <a:pt x="19050" y="157734"/>
                  </a:moveTo>
                  <a:lnTo>
                    <a:pt x="19050" y="750189"/>
                  </a:lnTo>
                  <a:lnTo>
                    <a:pt x="9525" y="750189"/>
                  </a:lnTo>
                  <a:lnTo>
                    <a:pt x="19050" y="750189"/>
                  </a:lnTo>
                  <a:cubicBezTo>
                    <a:pt x="19050" y="826643"/>
                    <a:pt x="82042" y="888873"/>
                    <a:pt x="160274" y="888873"/>
                  </a:cubicBezTo>
                  <a:lnTo>
                    <a:pt x="4468114" y="888873"/>
                  </a:lnTo>
                  <a:cubicBezTo>
                    <a:pt x="4546219" y="888873"/>
                    <a:pt x="4609338" y="826643"/>
                    <a:pt x="4609338" y="750189"/>
                  </a:cubicBezTo>
                  <a:lnTo>
                    <a:pt x="4609338" y="157734"/>
                  </a:lnTo>
                  <a:cubicBezTo>
                    <a:pt x="4609338" y="81280"/>
                    <a:pt x="4546346" y="19050"/>
                    <a:pt x="4468114" y="19050"/>
                  </a:cubicBezTo>
                  <a:lnTo>
                    <a:pt x="160274" y="19050"/>
                  </a:lnTo>
                  <a:lnTo>
                    <a:pt x="160274" y="9525"/>
                  </a:lnTo>
                  <a:lnTo>
                    <a:pt x="160274" y="19050"/>
                  </a:lnTo>
                  <a:cubicBezTo>
                    <a:pt x="82042" y="19050"/>
                    <a:pt x="19050" y="81280"/>
                    <a:pt x="19050" y="157734"/>
                  </a:cubicBezTo>
                  <a:close/>
                </a:path>
              </a:pathLst>
            </a:custGeom>
            <a:solidFill>
              <a:srgbClr val="DDDDDD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47625"/>
              <a:ext cx="4628372" cy="95553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r>
                <a:rPr lang="pl-PL" sz="1400" dirty="0">
                  <a:solidFill>
                    <a:srgbClr val="FFFFFF"/>
                  </a:solidFill>
                  <a:latin typeface="Arial"/>
                </a:rPr>
                <a:t>Działania przeciwko wyzysku w pracy</a:t>
              </a:r>
              <a:endParaRPr lang="en-US" sz="1400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60" name="TextBox 60"/>
          <p:cNvSpPr txBox="1"/>
          <p:nvPr/>
        </p:nvSpPr>
        <p:spPr>
          <a:xfrm>
            <a:off x="3990359" y="3140268"/>
            <a:ext cx="3731076" cy="5463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pl-PL" dirty="0">
                <a:solidFill>
                  <a:srgbClr val="000000"/>
                </a:solidFill>
                <a:latin typeface="Arial Bold"/>
              </a:rPr>
              <a:t>Włączenie ekonomiczne na poziomie administracji publicznej</a:t>
            </a:r>
            <a:endParaRPr lang="en-US" dirty="0">
              <a:solidFill>
                <a:srgbClr val="000000"/>
              </a:solidFill>
              <a:latin typeface="Arial Bold"/>
            </a:endParaRPr>
          </a:p>
        </p:txBody>
      </p:sp>
      <p:grpSp>
        <p:nvGrpSpPr>
          <p:cNvPr id="61" name="Group 61"/>
          <p:cNvGrpSpPr/>
          <p:nvPr/>
        </p:nvGrpSpPr>
        <p:grpSpPr>
          <a:xfrm>
            <a:off x="9193483" y="1513649"/>
            <a:ext cx="1269665" cy="1269665"/>
            <a:chOff x="0" y="0"/>
            <a:chExt cx="2539330" cy="253933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2539238" cy="2539365"/>
            </a:xfrm>
            <a:custGeom>
              <a:avLst/>
              <a:gdLst/>
              <a:ahLst/>
              <a:cxnLst/>
              <a:rect l="l" t="t" r="r" b="b"/>
              <a:pathLst>
                <a:path w="2539238" h="2539365">
                  <a:moveTo>
                    <a:pt x="0" y="1269619"/>
                  </a:moveTo>
                  <a:cubicBezTo>
                    <a:pt x="0" y="568452"/>
                    <a:pt x="568452" y="0"/>
                    <a:pt x="1269619" y="0"/>
                  </a:cubicBezTo>
                  <a:lnTo>
                    <a:pt x="1269619" y="9525"/>
                  </a:lnTo>
                  <a:lnTo>
                    <a:pt x="1269619" y="0"/>
                  </a:lnTo>
                  <a:cubicBezTo>
                    <a:pt x="1970786" y="0"/>
                    <a:pt x="2539238" y="568452"/>
                    <a:pt x="2539238" y="1269619"/>
                  </a:cubicBezTo>
                  <a:lnTo>
                    <a:pt x="2529713" y="1269619"/>
                  </a:lnTo>
                  <a:lnTo>
                    <a:pt x="2539238" y="1269619"/>
                  </a:lnTo>
                  <a:cubicBezTo>
                    <a:pt x="2539238" y="1970786"/>
                    <a:pt x="1970786" y="2539238"/>
                    <a:pt x="1269619" y="2539238"/>
                  </a:cubicBezTo>
                  <a:lnTo>
                    <a:pt x="1269619" y="2529713"/>
                  </a:lnTo>
                  <a:lnTo>
                    <a:pt x="1269619" y="2539238"/>
                  </a:lnTo>
                  <a:cubicBezTo>
                    <a:pt x="568452" y="2539365"/>
                    <a:pt x="0" y="1970913"/>
                    <a:pt x="0" y="1269619"/>
                  </a:cubicBezTo>
                  <a:lnTo>
                    <a:pt x="9525" y="1269619"/>
                  </a:lnTo>
                  <a:lnTo>
                    <a:pt x="19050" y="1269619"/>
                  </a:lnTo>
                  <a:lnTo>
                    <a:pt x="9525" y="1269619"/>
                  </a:lnTo>
                  <a:lnTo>
                    <a:pt x="0" y="1269619"/>
                  </a:lnTo>
                  <a:moveTo>
                    <a:pt x="19050" y="1269619"/>
                  </a:moveTo>
                  <a:cubicBezTo>
                    <a:pt x="19050" y="1274826"/>
                    <a:pt x="14732" y="1279144"/>
                    <a:pt x="9525" y="1279144"/>
                  </a:cubicBezTo>
                  <a:cubicBezTo>
                    <a:pt x="4318" y="1279144"/>
                    <a:pt x="0" y="1274953"/>
                    <a:pt x="0" y="1269619"/>
                  </a:cubicBezTo>
                  <a:cubicBezTo>
                    <a:pt x="0" y="1264285"/>
                    <a:pt x="4318" y="1260094"/>
                    <a:pt x="9525" y="1260094"/>
                  </a:cubicBezTo>
                  <a:cubicBezTo>
                    <a:pt x="14732" y="1260094"/>
                    <a:pt x="19050" y="1264412"/>
                    <a:pt x="19050" y="1269619"/>
                  </a:cubicBezTo>
                  <a:cubicBezTo>
                    <a:pt x="19050" y="1960372"/>
                    <a:pt x="578993" y="2520188"/>
                    <a:pt x="1269619" y="2520188"/>
                  </a:cubicBezTo>
                  <a:cubicBezTo>
                    <a:pt x="1960245" y="2520188"/>
                    <a:pt x="2520188" y="1960245"/>
                    <a:pt x="2520188" y="1269619"/>
                  </a:cubicBezTo>
                  <a:cubicBezTo>
                    <a:pt x="2520188" y="578993"/>
                    <a:pt x="1960372" y="19050"/>
                    <a:pt x="1269619" y="19050"/>
                  </a:cubicBezTo>
                  <a:lnTo>
                    <a:pt x="1269619" y="9525"/>
                  </a:lnTo>
                  <a:lnTo>
                    <a:pt x="1269619" y="19050"/>
                  </a:lnTo>
                  <a:cubicBezTo>
                    <a:pt x="578993" y="19050"/>
                    <a:pt x="19050" y="578993"/>
                    <a:pt x="19050" y="1269619"/>
                  </a:cubicBezTo>
                  <a:close/>
                </a:path>
              </a:pathLst>
            </a:custGeom>
            <a:solidFill>
              <a:srgbClr val="0072BC"/>
            </a:solidFill>
          </p:spPr>
        </p:sp>
      </p:grpSp>
      <p:grpSp>
        <p:nvGrpSpPr>
          <p:cNvPr id="63" name="Group 63"/>
          <p:cNvGrpSpPr/>
          <p:nvPr/>
        </p:nvGrpSpPr>
        <p:grpSpPr>
          <a:xfrm>
            <a:off x="8967048" y="1284385"/>
            <a:ext cx="1728192" cy="1728192"/>
            <a:chOff x="0" y="0"/>
            <a:chExt cx="3456384" cy="3456384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3456432" cy="3456432"/>
            </a:xfrm>
            <a:custGeom>
              <a:avLst/>
              <a:gdLst/>
              <a:ahLst/>
              <a:cxnLst/>
              <a:rect l="l" t="t" r="r" b="b"/>
              <a:pathLst>
                <a:path w="3456432" h="3456432">
                  <a:moveTo>
                    <a:pt x="0" y="1728216"/>
                  </a:moveTo>
                  <a:cubicBezTo>
                    <a:pt x="0" y="773684"/>
                    <a:pt x="773684" y="0"/>
                    <a:pt x="1728216" y="0"/>
                  </a:cubicBezTo>
                  <a:cubicBezTo>
                    <a:pt x="2682748" y="0"/>
                    <a:pt x="3456432" y="773684"/>
                    <a:pt x="3456432" y="1728216"/>
                  </a:cubicBezTo>
                  <a:cubicBezTo>
                    <a:pt x="3456432" y="2682748"/>
                    <a:pt x="2682621" y="3456432"/>
                    <a:pt x="1728216" y="3456432"/>
                  </a:cubicBezTo>
                  <a:cubicBezTo>
                    <a:pt x="773811" y="3456432"/>
                    <a:pt x="0" y="2682621"/>
                    <a:pt x="0" y="1728216"/>
                  </a:cubicBezTo>
                  <a:close/>
                  <a:moveTo>
                    <a:pt x="375412" y="1728216"/>
                  </a:moveTo>
                  <a:cubicBezTo>
                    <a:pt x="375412" y="2475357"/>
                    <a:pt x="981075" y="3081020"/>
                    <a:pt x="1728216" y="3081020"/>
                  </a:cubicBezTo>
                  <a:cubicBezTo>
                    <a:pt x="2475357" y="3081020"/>
                    <a:pt x="3081020" y="2475357"/>
                    <a:pt x="3081020" y="1728216"/>
                  </a:cubicBezTo>
                  <a:cubicBezTo>
                    <a:pt x="3081020" y="981075"/>
                    <a:pt x="2475357" y="375412"/>
                    <a:pt x="1728216" y="375412"/>
                  </a:cubicBezTo>
                  <a:cubicBezTo>
                    <a:pt x="981075" y="375412"/>
                    <a:pt x="375412" y="981075"/>
                    <a:pt x="375412" y="1728216"/>
                  </a:cubicBezTo>
                  <a:close/>
                </a:path>
              </a:pathLst>
            </a:custGeom>
            <a:solidFill>
              <a:srgbClr val="00558D"/>
            </a:solidFill>
          </p:spPr>
        </p:sp>
      </p:grpSp>
      <p:sp>
        <p:nvSpPr>
          <p:cNvPr id="65" name="Freeform 65"/>
          <p:cNvSpPr/>
          <p:nvPr/>
        </p:nvSpPr>
        <p:spPr>
          <a:xfrm>
            <a:off x="9430551" y="1750717"/>
            <a:ext cx="795528" cy="795528"/>
          </a:xfrm>
          <a:custGeom>
            <a:avLst/>
            <a:gdLst/>
            <a:ahLst/>
            <a:cxnLst/>
            <a:rect l="l" t="t" r="r" b="b"/>
            <a:pathLst>
              <a:path w="1193292" h="1193292">
                <a:moveTo>
                  <a:pt x="0" y="0"/>
                </a:moveTo>
                <a:lnTo>
                  <a:pt x="1193292" y="0"/>
                </a:lnTo>
                <a:lnTo>
                  <a:pt x="1193292" y="1193292"/>
                </a:lnTo>
                <a:lnTo>
                  <a:pt x="0" y="11932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6" name="Group 66"/>
          <p:cNvGrpSpPr/>
          <p:nvPr/>
        </p:nvGrpSpPr>
        <p:grpSpPr>
          <a:xfrm>
            <a:off x="8686564" y="3946190"/>
            <a:ext cx="2314186" cy="453953"/>
            <a:chOff x="0" y="0"/>
            <a:chExt cx="4628372" cy="907906"/>
          </a:xfrm>
        </p:grpSpPr>
        <p:sp>
          <p:nvSpPr>
            <p:cNvPr id="67" name="Freeform 67"/>
            <p:cNvSpPr/>
            <p:nvPr/>
          </p:nvSpPr>
          <p:spPr>
            <a:xfrm>
              <a:off x="9525" y="9525"/>
              <a:ext cx="4609338" cy="888873"/>
            </a:xfrm>
            <a:custGeom>
              <a:avLst/>
              <a:gdLst/>
              <a:ahLst/>
              <a:cxnLst/>
              <a:rect l="l" t="t" r="r" b="b"/>
              <a:pathLst>
                <a:path w="4609338" h="888873">
                  <a:moveTo>
                    <a:pt x="0" y="148209"/>
                  </a:moveTo>
                  <a:cubicBezTo>
                    <a:pt x="0" y="66294"/>
                    <a:pt x="67437" y="0"/>
                    <a:pt x="150749" y="0"/>
                  </a:cubicBezTo>
                  <a:lnTo>
                    <a:pt x="4458589" y="0"/>
                  </a:lnTo>
                  <a:cubicBezTo>
                    <a:pt x="4541774" y="0"/>
                    <a:pt x="4609338" y="66294"/>
                    <a:pt x="4609338" y="148209"/>
                  </a:cubicBezTo>
                  <a:lnTo>
                    <a:pt x="4609338" y="740664"/>
                  </a:lnTo>
                  <a:cubicBezTo>
                    <a:pt x="4609338" y="822452"/>
                    <a:pt x="4541901" y="888873"/>
                    <a:pt x="4458589" y="888873"/>
                  </a:cubicBezTo>
                  <a:lnTo>
                    <a:pt x="150749" y="888873"/>
                  </a:lnTo>
                  <a:cubicBezTo>
                    <a:pt x="67437" y="888873"/>
                    <a:pt x="0" y="822579"/>
                    <a:pt x="0" y="740664"/>
                  </a:cubicBezTo>
                  <a:close/>
                </a:path>
              </a:pathLst>
            </a:custGeom>
            <a:solidFill>
              <a:srgbClr val="00568D"/>
            </a:solidFill>
          </p:spPr>
        </p:sp>
        <p:sp>
          <p:nvSpPr>
            <p:cNvPr id="68" name="Freeform 68"/>
            <p:cNvSpPr/>
            <p:nvPr/>
          </p:nvSpPr>
          <p:spPr>
            <a:xfrm>
              <a:off x="0" y="0"/>
              <a:ext cx="4628388" cy="907923"/>
            </a:xfrm>
            <a:custGeom>
              <a:avLst/>
              <a:gdLst/>
              <a:ahLst/>
              <a:cxnLst/>
              <a:rect l="l" t="t" r="r" b="b"/>
              <a:pathLst>
                <a:path w="4628388" h="907923">
                  <a:moveTo>
                    <a:pt x="0" y="157734"/>
                  </a:moveTo>
                  <a:cubicBezTo>
                    <a:pt x="0" y="70485"/>
                    <a:pt x="71882" y="0"/>
                    <a:pt x="160274" y="0"/>
                  </a:cubicBezTo>
                  <a:lnTo>
                    <a:pt x="4468114" y="0"/>
                  </a:lnTo>
                  <a:lnTo>
                    <a:pt x="4468114" y="9525"/>
                  </a:lnTo>
                  <a:lnTo>
                    <a:pt x="4468114" y="0"/>
                  </a:lnTo>
                  <a:cubicBezTo>
                    <a:pt x="4556506" y="0"/>
                    <a:pt x="4628388" y="70485"/>
                    <a:pt x="4628388" y="157734"/>
                  </a:cubicBezTo>
                  <a:lnTo>
                    <a:pt x="4618863" y="157734"/>
                  </a:lnTo>
                  <a:lnTo>
                    <a:pt x="4628388" y="157734"/>
                  </a:lnTo>
                  <a:lnTo>
                    <a:pt x="4628388" y="750189"/>
                  </a:lnTo>
                  <a:lnTo>
                    <a:pt x="4618863" y="750189"/>
                  </a:lnTo>
                  <a:lnTo>
                    <a:pt x="4628388" y="750189"/>
                  </a:lnTo>
                  <a:cubicBezTo>
                    <a:pt x="4628388" y="837438"/>
                    <a:pt x="4556506" y="907923"/>
                    <a:pt x="4468114" y="907923"/>
                  </a:cubicBezTo>
                  <a:lnTo>
                    <a:pt x="4468114" y="898398"/>
                  </a:lnTo>
                  <a:lnTo>
                    <a:pt x="4468114" y="907923"/>
                  </a:lnTo>
                  <a:lnTo>
                    <a:pt x="160274" y="907923"/>
                  </a:lnTo>
                  <a:lnTo>
                    <a:pt x="160274" y="898398"/>
                  </a:lnTo>
                  <a:lnTo>
                    <a:pt x="160274" y="907923"/>
                  </a:lnTo>
                  <a:cubicBezTo>
                    <a:pt x="71882" y="907923"/>
                    <a:pt x="0" y="837438"/>
                    <a:pt x="0" y="750189"/>
                  </a:cubicBezTo>
                  <a:lnTo>
                    <a:pt x="0" y="157734"/>
                  </a:lnTo>
                  <a:lnTo>
                    <a:pt x="9525" y="157734"/>
                  </a:lnTo>
                  <a:lnTo>
                    <a:pt x="0" y="157734"/>
                  </a:lnTo>
                  <a:moveTo>
                    <a:pt x="19050" y="157734"/>
                  </a:moveTo>
                  <a:lnTo>
                    <a:pt x="19050" y="750189"/>
                  </a:lnTo>
                  <a:lnTo>
                    <a:pt x="9525" y="750189"/>
                  </a:lnTo>
                  <a:lnTo>
                    <a:pt x="19050" y="750189"/>
                  </a:lnTo>
                  <a:cubicBezTo>
                    <a:pt x="19050" y="826643"/>
                    <a:pt x="82042" y="888873"/>
                    <a:pt x="160274" y="888873"/>
                  </a:cubicBezTo>
                  <a:lnTo>
                    <a:pt x="4468114" y="888873"/>
                  </a:lnTo>
                  <a:cubicBezTo>
                    <a:pt x="4546219" y="888873"/>
                    <a:pt x="4609338" y="826643"/>
                    <a:pt x="4609338" y="750189"/>
                  </a:cubicBezTo>
                  <a:lnTo>
                    <a:pt x="4609338" y="157734"/>
                  </a:lnTo>
                  <a:cubicBezTo>
                    <a:pt x="4609338" y="81280"/>
                    <a:pt x="4546346" y="19050"/>
                    <a:pt x="4468114" y="19050"/>
                  </a:cubicBezTo>
                  <a:lnTo>
                    <a:pt x="160274" y="19050"/>
                  </a:lnTo>
                  <a:lnTo>
                    <a:pt x="160274" y="9525"/>
                  </a:lnTo>
                  <a:lnTo>
                    <a:pt x="160274" y="19050"/>
                  </a:lnTo>
                  <a:cubicBezTo>
                    <a:pt x="82042" y="19050"/>
                    <a:pt x="19050" y="81280"/>
                    <a:pt x="19050" y="157734"/>
                  </a:cubicBezTo>
                  <a:close/>
                </a:path>
              </a:pathLst>
            </a:custGeom>
            <a:solidFill>
              <a:srgbClr val="DDDDDD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0" y="-47625"/>
              <a:ext cx="4628372" cy="95553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r>
                <a:rPr lang="en-US" sz="1400">
                  <a:solidFill>
                    <a:srgbClr val="FFFFFF"/>
                  </a:solidFill>
                  <a:latin typeface="Arial"/>
                </a:rPr>
                <a:t>Koordynacja wielopodmiotowa</a:t>
              </a: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8678561" y="4451334"/>
            <a:ext cx="2314186" cy="453953"/>
            <a:chOff x="0" y="0"/>
            <a:chExt cx="4628372" cy="907906"/>
          </a:xfrm>
        </p:grpSpPr>
        <p:sp>
          <p:nvSpPr>
            <p:cNvPr id="71" name="Freeform 71"/>
            <p:cNvSpPr/>
            <p:nvPr/>
          </p:nvSpPr>
          <p:spPr>
            <a:xfrm>
              <a:off x="9525" y="9525"/>
              <a:ext cx="4609338" cy="888873"/>
            </a:xfrm>
            <a:custGeom>
              <a:avLst/>
              <a:gdLst/>
              <a:ahLst/>
              <a:cxnLst/>
              <a:rect l="l" t="t" r="r" b="b"/>
              <a:pathLst>
                <a:path w="4609338" h="888873">
                  <a:moveTo>
                    <a:pt x="0" y="148209"/>
                  </a:moveTo>
                  <a:cubicBezTo>
                    <a:pt x="0" y="66294"/>
                    <a:pt x="67437" y="0"/>
                    <a:pt x="150749" y="0"/>
                  </a:cubicBezTo>
                  <a:lnTo>
                    <a:pt x="4458589" y="0"/>
                  </a:lnTo>
                  <a:cubicBezTo>
                    <a:pt x="4541774" y="0"/>
                    <a:pt x="4609338" y="66294"/>
                    <a:pt x="4609338" y="148209"/>
                  </a:cubicBezTo>
                  <a:lnTo>
                    <a:pt x="4609338" y="740664"/>
                  </a:lnTo>
                  <a:cubicBezTo>
                    <a:pt x="4609338" y="822452"/>
                    <a:pt x="4541901" y="888873"/>
                    <a:pt x="4458589" y="888873"/>
                  </a:cubicBezTo>
                  <a:lnTo>
                    <a:pt x="150749" y="888873"/>
                  </a:lnTo>
                  <a:cubicBezTo>
                    <a:pt x="67437" y="888873"/>
                    <a:pt x="0" y="822579"/>
                    <a:pt x="0" y="740664"/>
                  </a:cubicBezTo>
                  <a:close/>
                </a:path>
              </a:pathLst>
            </a:custGeom>
            <a:solidFill>
              <a:srgbClr val="00568D"/>
            </a:solidFill>
          </p:spPr>
        </p:sp>
        <p:sp>
          <p:nvSpPr>
            <p:cNvPr id="72" name="Freeform 72"/>
            <p:cNvSpPr/>
            <p:nvPr/>
          </p:nvSpPr>
          <p:spPr>
            <a:xfrm>
              <a:off x="0" y="0"/>
              <a:ext cx="4628388" cy="907923"/>
            </a:xfrm>
            <a:custGeom>
              <a:avLst/>
              <a:gdLst/>
              <a:ahLst/>
              <a:cxnLst/>
              <a:rect l="l" t="t" r="r" b="b"/>
              <a:pathLst>
                <a:path w="4628388" h="907923">
                  <a:moveTo>
                    <a:pt x="0" y="157734"/>
                  </a:moveTo>
                  <a:cubicBezTo>
                    <a:pt x="0" y="70485"/>
                    <a:pt x="71882" y="0"/>
                    <a:pt x="160274" y="0"/>
                  </a:cubicBezTo>
                  <a:lnTo>
                    <a:pt x="4468114" y="0"/>
                  </a:lnTo>
                  <a:lnTo>
                    <a:pt x="4468114" y="9525"/>
                  </a:lnTo>
                  <a:lnTo>
                    <a:pt x="4468114" y="0"/>
                  </a:lnTo>
                  <a:cubicBezTo>
                    <a:pt x="4556506" y="0"/>
                    <a:pt x="4628388" y="70485"/>
                    <a:pt x="4628388" y="157734"/>
                  </a:cubicBezTo>
                  <a:lnTo>
                    <a:pt x="4618863" y="157734"/>
                  </a:lnTo>
                  <a:lnTo>
                    <a:pt x="4628388" y="157734"/>
                  </a:lnTo>
                  <a:lnTo>
                    <a:pt x="4628388" y="750189"/>
                  </a:lnTo>
                  <a:lnTo>
                    <a:pt x="4618863" y="750189"/>
                  </a:lnTo>
                  <a:lnTo>
                    <a:pt x="4628388" y="750189"/>
                  </a:lnTo>
                  <a:cubicBezTo>
                    <a:pt x="4628388" y="837438"/>
                    <a:pt x="4556506" y="907923"/>
                    <a:pt x="4468114" y="907923"/>
                  </a:cubicBezTo>
                  <a:lnTo>
                    <a:pt x="4468114" y="898398"/>
                  </a:lnTo>
                  <a:lnTo>
                    <a:pt x="4468114" y="907923"/>
                  </a:lnTo>
                  <a:lnTo>
                    <a:pt x="160274" y="907923"/>
                  </a:lnTo>
                  <a:lnTo>
                    <a:pt x="160274" y="898398"/>
                  </a:lnTo>
                  <a:lnTo>
                    <a:pt x="160274" y="907923"/>
                  </a:lnTo>
                  <a:cubicBezTo>
                    <a:pt x="71882" y="907923"/>
                    <a:pt x="0" y="837438"/>
                    <a:pt x="0" y="750189"/>
                  </a:cubicBezTo>
                  <a:lnTo>
                    <a:pt x="0" y="157734"/>
                  </a:lnTo>
                  <a:lnTo>
                    <a:pt x="9525" y="157734"/>
                  </a:lnTo>
                  <a:lnTo>
                    <a:pt x="0" y="157734"/>
                  </a:lnTo>
                  <a:moveTo>
                    <a:pt x="19050" y="157734"/>
                  </a:moveTo>
                  <a:lnTo>
                    <a:pt x="19050" y="750189"/>
                  </a:lnTo>
                  <a:lnTo>
                    <a:pt x="9525" y="750189"/>
                  </a:lnTo>
                  <a:lnTo>
                    <a:pt x="19050" y="750189"/>
                  </a:lnTo>
                  <a:cubicBezTo>
                    <a:pt x="19050" y="826643"/>
                    <a:pt x="82042" y="888873"/>
                    <a:pt x="160274" y="888873"/>
                  </a:cubicBezTo>
                  <a:lnTo>
                    <a:pt x="4468114" y="888873"/>
                  </a:lnTo>
                  <a:cubicBezTo>
                    <a:pt x="4546219" y="888873"/>
                    <a:pt x="4609338" y="826643"/>
                    <a:pt x="4609338" y="750189"/>
                  </a:cubicBezTo>
                  <a:lnTo>
                    <a:pt x="4609338" y="157734"/>
                  </a:lnTo>
                  <a:cubicBezTo>
                    <a:pt x="4609338" y="81280"/>
                    <a:pt x="4546346" y="19050"/>
                    <a:pt x="4468114" y="19050"/>
                  </a:cubicBezTo>
                  <a:lnTo>
                    <a:pt x="160274" y="19050"/>
                  </a:lnTo>
                  <a:lnTo>
                    <a:pt x="160274" y="9525"/>
                  </a:lnTo>
                  <a:lnTo>
                    <a:pt x="160274" y="19050"/>
                  </a:lnTo>
                  <a:cubicBezTo>
                    <a:pt x="82042" y="19050"/>
                    <a:pt x="19050" y="81280"/>
                    <a:pt x="19050" y="157734"/>
                  </a:cubicBezTo>
                  <a:close/>
                </a:path>
              </a:pathLst>
            </a:custGeom>
            <a:solidFill>
              <a:srgbClr val="DDDDDD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0" y="-47625"/>
              <a:ext cx="4628372" cy="95553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r>
                <a:rPr lang="en-US" sz="1400" dirty="0" err="1">
                  <a:solidFill>
                    <a:srgbClr val="FFFFFF"/>
                  </a:solidFill>
                  <a:latin typeface="Arial"/>
                </a:rPr>
                <a:t>Budowanie</a:t>
              </a:r>
              <a:r>
                <a:rPr lang="en-US" sz="1400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latin typeface="Arial"/>
                </a:rPr>
                <a:t>partnerstw</a:t>
              </a:r>
              <a:endParaRPr lang="en-US" sz="1400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8674258" y="4962224"/>
            <a:ext cx="2314186" cy="453953"/>
            <a:chOff x="0" y="0"/>
            <a:chExt cx="4628372" cy="907906"/>
          </a:xfrm>
        </p:grpSpPr>
        <p:sp>
          <p:nvSpPr>
            <p:cNvPr id="75" name="Freeform 75"/>
            <p:cNvSpPr/>
            <p:nvPr/>
          </p:nvSpPr>
          <p:spPr>
            <a:xfrm>
              <a:off x="9525" y="9525"/>
              <a:ext cx="4609338" cy="888873"/>
            </a:xfrm>
            <a:custGeom>
              <a:avLst/>
              <a:gdLst/>
              <a:ahLst/>
              <a:cxnLst/>
              <a:rect l="l" t="t" r="r" b="b"/>
              <a:pathLst>
                <a:path w="4609338" h="888873">
                  <a:moveTo>
                    <a:pt x="0" y="148209"/>
                  </a:moveTo>
                  <a:cubicBezTo>
                    <a:pt x="0" y="66294"/>
                    <a:pt x="67437" y="0"/>
                    <a:pt x="150749" y="0"/>
                  </a:cubicBezTo>
                  <a:lnTo>
                    <a:pt x="4458589" y="0"/>
                  </a:lnTo>
                  <a:cubicBezTo>
                    <a:pt x="4541774" y="0"/>
                    <a:pt x="4609338" y="66294"/>
                    <a:pt x="4609338" y="148209"/>
                  </a:cubicBezTo>
                  <a:lnTo>
                    <a:pt x="4609338" y="740664"/>
                  </a:lnTo>
                  <a:cubicBezTo>
                    <a:pt x="4609338" y="822452"/>
                    <a:pt x="4541901" y="888873"/>
                    <a:pt x="4458589" y="888873"/>
                  </a:cubicBezTo>
                  <a:lnTo>
                    <a:pt x="150749" y="888873"/>
                  </a:lnTo>
                  <a:cubicBezTo>
                    <a:pt x="67437" y="888873"/>
                    <a:pt x="0" y="822579"/>
                    <a:pt x="0" y="740664"/>
                  </a:cubicBezTo>
                  <a:close/>
                </a:path>
              </a:pathLst>
            </a:custGeom>
            <a:solidFill>
              <a:srgbClr val="00568D"/>
            </a:solidFill>
          </p:spPr>
        </p:sp>
        <p:sp>
          <p:nvSpPr>
            <p:cNvPr id="76" name="Freeform 76"/>
            <p:cNvSpPr/>
            <p:nvPr/>
          </p:nvSpPr>
          <p:spPr>
            <a:xfrm>
              <a:off x="0" y="0"/>
              <a:ext cx="4628388" cy="907923"/>
            </a:xfrm>
            <a:custGeom>
              <a:avLst/>
              <a:gdLst/>
              <a:ahLst/>
              <a:cxnLst/>
              <a:rect l="l" t="t" r="r" b="b"/>
              <a:pathLst>
                <a:path w="4628388" h="907923">
                  <a:moveTo>
                    <a:pt x="0" y="157734"/>
                  </a:moveTo>
                  <a:cubicBezTo>
                    <a:pt x="0" y="70485"/>
                    <a:pt x="71882" y="0"/>
                    <a:pt x="160274" y="0"/>
                  </a:cubicBezTo>
                  <a:lnTo>
                    <a:pt x="4468114" y="0"/>
                  </a:lnTo>
                  <a:lnTo>
                    <a:pt x="4468114" y="9525"/>
                  </a:lnTo>
                  <a:lnTo>
                    <a:pt x="4468114" y="0"/>
                  </a:lnTo>
                  <a:cubicBezTo>
                    <a:pt x="4556506" y="0"/>
                    <a:pt x="4628388" y="70485"/>
                    <a:pt x="4628388" y="157734"/>
                  </a:cubicBezTo>
                  <a:lnTo>
                    <a:pt x="4618863" y="157734"/>
                  </a:lnTo>
                  <a:lnTo>
                    <a:pt x="4628388" y="157734"/>
                  </a:lnTo>
                  <a:lnTo>
                    <a:pt x="4628388" y="750189"/>
                  </a:lnTo>
                  <a:lnTo>
                    <a:pt x="4618863" y="750189"/>
                  </a:lnTo>
                  <a:lnTo>
                    <a:pt x="4628388" y="750189"/>
                  </a:lnTo>
                  <a:cubicBezTo>
                    <a:pt x="4628388" y="837438"/>
                    <a:pt x="4556506" y="907923"/>
                    <a:pt x="4468114" y="907923"/>
                  </a:cubicBezTo>
                  <a:lnTo>
                    <a:pt x="4468114" y="898398"/>
                  </a:lnTo>
                  <a:lnTo>
                    <a:pt x="4468114" y="907923"/>
                  </a:lnTo>
                  <a:lnTo>
                    <a:pt x="160274" y="907923"/>
                  </a:lnTo>
                  <a:lnTo>
                    <a:pt x="160274" y="898398"/>
                  </a:lnTo>
                  <a:lnTo>
                    <a:pt x="160274" y="907923"/>
                  </a:lnTo>
                  <a:cubicBezTo>
                    <a:pt x="71882" y="907923"/>
                    <a:pt x="0" y="837438"/>
                    <a:pt x="0" y="750189"/>
                  </a:cubicBezTo>
                  <a:lnTo>
                    <a:pt x="0" y="157734"/>
                  </a:lnTo>
                  <a:lnTo>
                    <a:pt x="9525" y="157734"/>
                  </a:lnTo>
                  <a:lnTo>
                    <a:pt x="0" y="157734"/>
                  </a:lnTo>
                  <a:moveTo>
                    <a:pt x="19050" y="157734"/>
                  </a:moveTo>
                  <a:lnTo>
                    <a:pt x="19050" y="750189"/>
                  </a:lnTo>
                  <a:lnTo>
                    <a:pt x="9525" y="750189"/>
                  </a:lnTo>
                  <a:lnTo>
                    <a:pt x="19050" y="750189"/>
                  </a:lnTo>
                  <a:cubicBezTo>
                    <a:pt x="19050" y="826643"/>
                    <a:pt x="82042" y="888873"/>
                    <a:pt x="160274" y="888873"/>
                  </a:cubicBezTo>
                  <a:lnTo>
                    <a:pt x="4468114" y="888873"/>
                  </a:lnTo>
                  <a:cubicBezTo>
                    <a:pt x="4546219" y="888873"/>
                    <a:pt x="4609338" y="826643"/>
                    <a:pt x="4609338" y="750189"/>
                  </a:cubicBezTo>
                  <a:lnTo>
                    <a:pt x="4609338" y="157734"/>
                  </a:lnTo>
                  <a:cubicBezTo>
                    <a:pt x="4609338" y="81280"/>
                    <a:pt x="4546346" y="19050"/>
                    <a:pt x="4468114" y="19050"/>
                  </a:cubicBezTo>
                  <a:lnTo>
                    <a:pt x="160274" y="19050"/>
                  </a:lnTo>
                  <a:lnTo>
                    <a:pt x="160274" y="9525"/>
                  </a:lnTo>
                  <a:lnTo>
                    <a:pt x="160274" y="19050"/>
                  </a:lnTo>
                  <a:cubicBezTo>
                    <a:pt x="82042" y="19050"/>
                    <a:pt x="19050" y="81280"/>
                    <a:pt x="19050" y="157734"/>
                  </a:cubicBezTo>
                  <a:close/>
                </a:path>
              </a:pathLst>
            </a:custGeom>
            <a:solidFill>
              <a:srgbClr val="DDDDDD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0" y="-47625"/>
              <a:ext cx="4628372" cy="95553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r>
                <a:rPr lang="pl-PL" sz="1400" dirty="0">
                  <a:solidFill>
                    <a:srgbClr val="FFFFFF"/>
                  </a:solidFill>
                  <a:latin typeface="Arial"/>
                </a:rPr>
                <a:t>Budowanie obiektywnej</a:t>
              </a:r>
              <a:r>
                <a:rPr lang="en-US" sz="1400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latin typeface="Arial"/>
                </a:rPr>
                <a:t>narracj</a:t>
              </a:r>
              <a:r>
                <a:rPr lang="pl-PL" sz="1400" dirty="0">
                  <a:solidFill>
                    <a:srgbClr val="FFFFFF"/>
                  </a:solidFill>
                  <a:latin typeface="Arial"/>
                </a:rPr>
                <a:t>i</a:t>
              </a:r>
              <a:endParaRPr lang="en-US" sz="1400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78" name="TextBox 78"/>
          <p:cNvSpPr txBox="1"/>
          <p:nvPr/>
        </p:nvSpPr>
        <p:spPr>
          <a:xfrm>
            <a:off x="7820057" y="3144897"/>
            <a:ext cx="4047200" cy="26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pl-PL" dirty="0">
                <a:solidFill>
                  <a:srgbClr val="000000"/>
                </a:solidFill>
                <a:latin typeface="Arial Bold"/>
              </a:rPr>
              <a:t>Rzecznictwo i koordynacja </a:t>
            </a:r>
            <a:endParaRPr lang="en-US" dirty="0">
              <a:solidFill>
                <a:srgbClr val="000000"/>
              </a:solidFill>
              <a:latin typeface="Arial Bold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746922" y="6672695"/>
            <a:ext cx="492327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"/>
              </a:lnSpc>
            </a:pPr>
            <a:r>
              <a:rPr lang="en-US" sz="600" dirty="0">
                <a:solidFill>
                  <a:srgbClr val="FFFFFF"/>
                </a:solidFill>
                <a:latin typeface="Arial"/>
              </a:rPr>
              <a:t>WSS</a:t>
            </a:r>
          </a:p>
        </p:txBody>
      </p:sp>
      <p:sp>
        <p:nvSpPr>
          <p:cNvPr id="8" name="AutoShape 8"/>
          <p:cNvSpPr/>
          <p:nvPr/>
        </p:nvSpPr>
        <p:spPr>
          <a:xfrm rot="2759">
            <a:off x="-4764" y="6598800"/>
            <a:ext cx="11866566" cy="0"/>
          </a:xfrm>
          <a:prstGeom prst="line">
            <a:avLst/>
          </a:prstGeom>
          <a:ln w="9525" cap="rnd">
            <a:solidFill>
              <a:srgbClr val="0072B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2683">
            <a:off x="-4760" y="980951"/>
            <a:ext cx="12201526" cy="0"/>
          </a:xfrm>
          <a:prstGeom prst="line">
            <a:avLst/>
          </a:prstGeom>
          <a:ln w="9525" cap="rnd">
            <a:solidFill>
              <a:srgbClr val="0072B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10950027" y="6632653"/>
            <a:ext cx="727903" cy="186776"/>
          </a:xfrm>
          <a:custGeom>
            <a:avLst/>
            <a:gdLst/>
            <a:ahLst/>
            <a:cxnLst/>
            <a:rect l="l" t="t" r="r" b="b"/>
            <a:pathLst>
              <a:path w="1091855" h="280164">
                <a:moveTo>
                  <a:pt x="0" y="0"/>
                </a:moveTo>
                <a:lnTo>
                  <a:pt x="1091855" y="0"/>
                </a:lnTo>
                <a:lnTo>
                  <a:pt x="1091855" y="280164"/>
                </a:lnTo>
                <a:lnTo>
                  <a:pt x="0" y="2801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44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1861800" y="6963902"/>
            <a:ext cx="330200" cy="137160"/>
            <a:chOff x="0" y="0"/>
            <a:chExt cx="660400" cy="2743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60400" cy="274320"/>
            </a:xfrm>
            <a:custGeom>
              <a:avLst/>
              <a:gdLst/>
              <a:ahLst/>
              <a:cxnLst/>
              <a:rect l="l" t="t" r="r" b="b"/>
              <a:pathLst>
                <a:path w="660400" h="274320">
                  <a:moveTo>
                    <a:pt x="0" y="0"/>
                  </a:moveTo>
                  <a:lnTo>
                    <a:pt x="660400" y="0"/>
                  </a:lnTo>
                  <a:lnTo>
                    <a:pt x="660400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rgbClr val="FFFFFF">
                <a:alpha val="49412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0" y="6963902"/>
            <a:ext cx="330200" cy="137160"/>
            <a:chOff x="0" y="0"/>
            <a:chExt cx="660400" cy="2743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0400" cy="274320"/>
            </a:xfrm>
            <a:custGeom>
              <a:avLst/>
              <a:gdLst/>
              <a:ahLst/>
              <a:cxnLst/>
              <a:rect l="l" t="t" r="r" b="b"/>
              <a:pathLst>
                <a:path w="660400" h="274320">
                  <a:moveTo>
                    <a:pt x="0" y="0"/>
                  </a:moveTo>
                  <a:lnTo>
                    <a:pt x="660400" y="0"/>
                  </a:lnTo>
                  <a:lnTo>
                    <a:pt x="660400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rgbClr val="FFFFFF">
                <a:alpha val="49412"/>
              </a:srgbClr>
            </a:solidFill>
          </p:spPr>
        </p:sp>
      </p:grpSp>
      <p:sp>
        <p:nvSpPr>
          <p:cNvPr id="15" name="AutoShape 15"/>
          <p:cNvSpPr/>
          <p:nvPr/>
        </p:nvSpPr>
        <p:spPr>
          <a:xfrm rot="5177082">
            <a:off x="11788304" y="7032482"/>
            <a:ext cx="146994" cy="0"/>
          </a:xfrm>
          <a:prstGeom prst="line">
            <a:avLst/>
          </a:prstGeom>
          <a:ln w="9525" cap="rnd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5177082">
            <a:off x="256704" y="7032482"/>
            <a:ext cx="146994" cy="0"/>
          </a:xfrm>
          <a:prstGeom prst="line">
            <a:avLst/>
          </a:prstGeom>
          <a:ln w="9525" cap="rnd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17"/>
          <p:cNvGrpSpPr/>
          <p:nvPr/>
        </p:nvGrpSpPr>
        <p:grpSpPr>
          <a:xfrm>
            <a:off x="11861800" y="-205740"/>
            <a:ext cx="330200" cy="137160"/>
            <a:chOff x="0" y="0"/>
            <a:chExt cx="660400" cy="2743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60400" cy="274320"/>
            </a:xfrm>
            <a:custGeom>
              <a:avLst/>
              <a:gdLst/>
              <a:ahLst/>
              <a:cxnLst/>
              <a:rect l="l" t="t" r="r" b="b"/>
              <a:pathLst>
                <a:path w="660400" h="274320">
                  <a:moveTo>
                    <a:pt x="0" y="0"/>
                  </a:moveTo>
                  <a:lnTo>
                    <a:pt x="660400" y="0"/>
                  </a:lnTo>
                  <a:lnTo>
                    <a:pt x="660400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rgbClr val="FFFFFF">
                <a:alpha val="49412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0" y="-205740"/>
            <a:ext cx="330200" cy="137160"/>
            <a:chOff x="0" y="0"/>
            <a:chExt cx="660400" cy="2743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60400" cy="274320"/>
            </a:xfrm>
            <a:custGeom>
              <a:avLst/>
              <a:gdLst/>
              <a:ahLst/>
              <a:cxnLst/>
              <a:rect l="l" t="t" r="r" b="b"/>
              <a:pathLst>
                <a:path w="660400" h="274320">
                  <a:moveTo>
                    <a:pt x="0" y="0"/>
                  </a:moveTo>
                  <a:lnTo>
                    <a:pt x="660400" y="0"/>
                  </a:lnTo>
                  <a:lnTo>
                    <a:pt x="660400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rgbClr val="FFFFFF">
                <a:alpha val="49412"/>
              </a:srgbClr>
            </a:solidFill>
          </p:spPr>
        </p:sp>
      </p:grpSp>
      <p:sp>
        <p:nvSpPr>
          <p:cNvPr id="21" name="AutoShape 21"/>
          <p:cNvSpPr/>
          <p:nvPr/>
        </p:nvSpPr>
        <p:spPr>
          <a:xfrm rot="5177082">
            <a:off x="11788304" y="-137160"/>
            <a:ext cx="146994" cy="0"/>
          </a:xfrm>
          <a:prstGeom prst="line">
            <a:avLst/>
          </a:prstGeom>
          <a:ln w="9525" cap="rnd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5177082">
            <a:off x="256704" y="-137160"/>
            <a:ext cx="146994" cy="0"/>
          </a:xfrm>
          <a:prstGeom prst="line">
            <a:avLst/>
          </a:prstGeom>
          <a:ln w="9525" cap="rnd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TextBox 23"/>
          <p:cNvSpPr txBox="1"/>
          <p:nvPr/>
        </p:nvSpPr>
        <p:spPr>
          <a:xfrm>
            <a:off x="349237" y="375679"/>
            <a:ext cx="11627329" cy="428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999" b="0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Lato Bold"/>
                <a:cs typeface="Arial"/>
              </a:rPr>
              <a:t>Bariery związane z zatrudnieniem</a:t>
            </a:r>
            <a:endParaRPr kumimoji="0" lang="en-US" sz="2999" b="0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Lato Bold"/>
              <a:cs typeface="Arial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7083140" y="6560466"/>
            <a:ext cx="146460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dirty="0">
                <a:solidFill>
                  <a:srgbClr val="000000"/>
                </a:solidFill>
                <a:latin typeface="Lato Bold"/>
              </a:rPr>
              <a:t>WSTĘPNA ANALIZA PRZEPROWADZONA PRZEZ: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330200" y="1236686"/>
            <a:ext cx="5110132" cy="315243"/>
            <a:chOff x="0" y="0"/>
            <a:chExt cx="10220264" cy="63048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0220325" cy="630428"/>
            </a:xfrm>
            <a:custGeom>
              <a:avLst/>
              <a:gdLst/>
              <a:ahLst/>
              <a:cxnLst/>
              <a:rect l="l" t="t" r="r" b="b"/>
              <a:pathLst>
                <a:path w="10220325" h="630428">
                  <a:moveTo>
                    <a:pt x="0" y="0"/>
                  </a:moveTo>
                  <a:lnTo>
                    <a:pt x="10220325" y="0"/>
                  </a:lnTo>
                  <a:lnTo>
                    <a:pt x="10220325" y="630428"/>
                  </a:lnTo>
                  <a:lnTo>
                    <a:pt x="0" y="630428"/>
                  </a:lnTo>
                  <a:close/>
                </a:path>
              </a:pathLst>
            </a:custGeom>
            <a:solidFill>
              <a:srgbClr val="186DAB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9525"/>
              <a:ext cx="10220264" cy="64001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1440"/>
                </a:lnSpc>
              </a:pPr>
              <a:r>
                <a:rPr lang="en-US" sz="1200" dirty="0" err="1">
                  <a:solidFill>
                    <a:srgbClr val="FFFFFF"/>
                  </a:solidFill>
                  <a:latin typeface="Lato"/>
                </a:rPr>
                <a:t>Dostęp</a:t>
              </a:r>
              <a:r>
                <a:rPr lang="en-US" sz="1200" dirty="0">
                  <a:solidFill>
                    <a:srgbClr val="FFFFFF"/>
                  </a:solidFill>
                  <a:latin typeface="Lato"/>
                </a:rPr>
                <a:t> do </a:t>
              </a:r>
              <a:r>
                <a:rPr lang="en-US" sz="1200" dirty="0" err="1">
                  <a:solidFill>
                    <a:srgbClr val="FFFFFF"/>
                  </a:solidFill>
                  <a:latin typeface="Lato"/>
                </a:rPr>
                <a:t>rynku</a:t>
              </a:r>
              <a:r>
                <a:rPr lang="en-US" sz="1200" dirty="0">
                  <a:solidFill>
                    <a:srgbClr val="FFFFFF"/>
                  </a:solidFill>
                  <a:latin typeface="Lato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Lato"/>
                </a:rPr>
                <a:t>pracy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58762" y="2236357"/>
            <a:ext cx="5242719" cy="4194850"/>
            <a:chOff x="0" y="0"/>
            <a:chExt cx="10485437" cy="8389700"/>
          </a:xfrm>
        </p:grpSpPr>
      </p:grpSp>
      <p:sp>
        <p:nvSpPr>
          <p:cNvPr id="29" name="TextBox 29"/>
          <p:cNvSpPr txBox="1"/>
          <p:nvPr/>
        </p:nvSpPr>
        <p:spPr>
          <a:xfrm>
            <a:off x="331469" y="1750595"/>
            <a:ext cx="5687896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dirty="0">
                <a:solidFill>
                  <a:srgbClr val="000000"/>
                </a:solidFill>
                <a:latin typeface="Lato Bold"/>
              </a:rPr>
              <a:t>% </a:t>
            </a:r>
            <a:r>
              <a:rPr lang="en-US" sz="1200" dirty="0" err="1">
                <a:solidFill>
                  <a:srgbClr val="000000"/>
                </a:solidFill>
                <a:latin typeface="Lato Bold"/>
              </a:rPr>
              <a:t>członków</a:t>
            </a:r>
            <a:r>
              <a:rPr lang="en-US" sz="1200" dirty="0">
                <a:solidFill>
                  <a:srgbClr val="000000"/>
                </a:solidFill>
                <a:latin typeface="Lato Bold"/>
              </a:rPr>
              <a:t> GD </a:t>
            </a:r>
            <a:r>
              <a:rPr lang="en-US" sz="1200" dirty="0" err="1">
                <a:solidFill>
                  <a:srgbClr val="000000"/>
                </a:solidFill>
                <a:latin typeface="Lato Bold"/>
              </a:rPr>
              <a:t>według</a:t>
            </a:r>
            <a:r>
              <a:rPr lang="en-US" sz="12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Bold"/>
              </a:rPr>
              <a:t>głównych</a:t>
            </a:r>
            <a:r>
              <a:rPr lang="en-US" sz="12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Bold"/>
              </a:rPr>
              <a:t>trudności</a:t>
            </a:r>
            <a:r>
              <a:rPr lang="en-US" sz="1200" dirty="0">
                <a:solidFill>
                  <a:srgbClr val="000000"/>
                </a:solidFill>
                <a:latin typeface="Lato Bold"/>
              </a:rPr>
              <a:t> ze </a:t>
            </a:r>
            <a:r>
              <a:rPr lang="en-US" sz="1200" dirty="0" err="1">
                <a:solidFill>
                  <a:srgbClr val="000000"/>
                </a:solidFill>
                <a:latin typeface="Lato Bold"/>
              </a:rPr>
              <a:t>znalezieniem</a:t>
            </a:r>
            <a:r>
              <a:rPr lang="en-US" sz="12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Bold"/>
              </a:rPr>
              <a:t>pracy</a:t>
            </a:r>
            <a:endParaRPr lang="pl-PL" sz="1200" dirty="0">
              <a:solidFill>
                <a:srgbClr val="000000"/>
              </a:solidFill>
              <a:latin typeface="Lato Bold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7100783" y="3041594"/>
            <a:ext cx="1097027" cy="947026"/>
            <a:chOff x="0" y="0"/>
            <a:chExt cx="2194054" cy="1894052"/>
          </a:xfrm>
        </p:grpSpPr>
        <p:sp>
          <p:nvSpPr>
            <p:cNvPr id="31" name="Freeform 31"/>
            <p:cNvSpPr/>
            <p:nvPr/>
          </p:nvSpPr>
          <p:spPr>
            <a:xfrm>
              <a:off x="9525" y="9525"/>
              <a:ext cx="2175002" cy="1875028"/>
            </a:xfrm>
            <a:custGeom>
              <a:avLst/>
              <a:gdLst/>
              <a:ahLst/>
              <a:cxnLst/>
              <a:rect l="l" t="t" r="r" b="b"/>
              <a:pathLst>
                <a:path w="2175002" h="1875028">
                  <a:moveTo>
                    <a:pt x="0" y="937514"/>
                  </a:moveTo>
                  <a:lnTo>
                    <a:pt x="469392" y="0"/>
                  </a:lnTo>
                  <a:lnTo>
                    <a:pt x="1705610" y="0"/>
                  </a:lnTo>
                  <a:lnTo>
                    <a:pt x="2175002" y="937514"/>
                  </a:lnTo>
                  <a:lnTo>
                    <a:pt x="1705610" y="1875028"/>
                  </a:lnTo>
                  <a:lnTo>
                    <a:pt x="469392" y="187502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-381" y="0"/>
              <a:ext cx="2194814" cy="1893951"/>
            </a:xfrm>
            <a:custGeom>
              <a:avLst/>
              <a:gdLst/>
              <a:ahLst/>
              <a:cxnLst/>
              <a:rect l="l" t="t" r="r" b="b"/>
              <a:pathLst>
                <a:path w="2194814" h="1893951">
                  <a:moveTo>
                    <a:pt x="1397" y="942721"/>
                  </a:moveTo>
                  <a:lnTo>
                    <a:pt x="470789" y="5207"/>
                  </a:lnTo>
                  <a:cubicBezTo>
                    <a:pt x="472440" y="2032"/>
                    <a:pt x="475742" y="0"/>
                    <a:pt x="479298" y="0"/>
                  </a:cubicBezTo>
                  <a:lnTo>
                    <a:pt x="1715516" y="0"/>
                  </a:lnTo>
                  <a:cubicBezTo>
                    <a:pt x="1719072" y="0"/>
                    <a:pt x="1722374" y="2032"/>
                    <a:pt x="1724025" y="5207"/>
                  </a:cubicBezTo>
                  <a:lnTo>
                    <a:pt x="2193417" y="942721"/>
                  </a:lnTo>
                  <a:cubicBezTo>
                    <a:pt x="2194814" y="945388"/>
                    <a:pt x="2194814" y="948563"/>
                    <a:pt x="2193417" y="951230"/>
                  </a:cubicBezTo>
                  <a:lnTo>
                    <a:pt x="1724025" y="1888744"/>
                  </a:lnTo>
                  <a:cubicBezTo>
                    <a:pt x="1722374" y="1891919"/>
                    <a:pt x="1719072" y="1893951"/>
                    <a:pt x="1715516" y="1893951"/>
                  </a:cubicBezTo>
                  <a:lnTo>
                    <a:pt x="479298" y="1893951"/>
                  </a:lnTo>
                  <a:cubicBezTo>
                    <a:pt x="475742" y="1893951"/>
                    <a:pt x="472440" y="1891919"/>
                    <a:pt x="470789" y="1888744"/>
                  </a:cubicBezTo>
                  <a:lnTo>
                    <a:pt x="1397" y="951230"/>
                  </a:lnTo>
                  <a:cubicBezTo>
                    <a:pt x="0" y="948563"/>
                    <a:pt x="0" y="945388"/>
                    <a:pt x="1397" y="942721"/>
                  </a:cubicBezTo>
                  <a:moveTo>
                    <a:pt x="18415" y="951230"/>
                  </a:moveTo>
                  <a:lnTo>
                    <a:pt x="9906" y="946912"/>
                  </a:lnTo>
                  <a:lnTo>
                    <a:pt x="18415" y="942594"/>
                  </a:lnTo>
                  <a:lnTo>
                    <a:pt x="487807" y="1880108"/>
                  </a:lnTo>
                  <a:lnTo>
                    <a:pt x="479298" y="1884426"/>
                  </a:lnTo>
                  <a:lnTo>
                    <a:pt x="479298" y="1874901"/>
                  </a:lnTo>
                  <a:lnTo>
                    <a:pt x="1715516" y="1874901"/>
                  </a:lnTo>
                  <a:lnTo>
                    <a:pt x="1715516" y="1884426"/>
                  </a:lnTo>
                  <a:lnTo>
                    <a:pt x="1707007" y="1880108"/>
                  </a:lnTo>
                  <a:lnTo>
                    <a:pt x="2176399" y="942594"/>
                  </a:lnTo>
                  <a:lnTo>
                    <a:pt x="2184908" y="946912"/>
                  </a:lnTo>
                  <a:lnTo>
                    <a:pt x="2176399" y="951230"/>
                  </a:lnTo>
                  <a:lnTo>
                    <a:pt x="1707007" y="13843"/>
                  </a:lnTo>
                  <a:lnTo>
                    <a:pt x="1715516" y="9525"/>
                  </a:lnTo>
                  <a:lnTo>
                    <a:pt x="1715516" y="19050"/>
                  </a:lnTo>
                  <a:lnTo>
                    <a:pt x="479298" y="19050"/>
                  </a:lnTo>
                  <a:lnTo>
                    <a:pt x="479298" y="9525"/>
                  </a:lnTo>
                  <a:lnTo>
                    <a:pt x="487807" y="13843"/>
                  </a:lnTo>
                  <a:lnTo>
                    <a:pt x="18415" y="951230"/>
                  </a:lnTo>
                  <a:close/>
                </a:path>
              </a:pathLst>
            </a:custGeom>
            <a:solidFill>
              <a:srgbClr val="0072BC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8002226" y="2547088"/>
            <a:ext cx="1097027" cy="947026"/>
            <a:chOff x="0" y="0"/>
            <a:chExt cx="2194054" cy="1894052"/>
          </a:xfrm>
        </p:grpSpPr>
        <p:sp>
          <p:nvSpPr>
            <p:cNvPr id="34" name="Freeform 34"/>
            <p:cNvSpPr/>
            <p:nvPr/>
          </p:nvSpPr>
          <p:spPr>
            <a:xfrm>
              <a:off x="9525" y="9525"/>
              <a:ext cx="2175002" cy="1875028"/>
            </a:xfrm>
            <a:custGeom>
              <a:avLst/>
              <a:gdLst/>
              <a:ahLst/>
              <a:cxnLst/>
              <a:rect l="l" t="t" r="r" b="b"/>
              <a:pathLst>
                <a:path w="2175002" h="1875028">
                  <a:moveTo>
                    <a:pt x="0" y="937514"/>
                  </a:moveTo>
                  <a:lnTo>
                    <a:pt x="469392" y="0"/>
                  </a:lnTo>
                  <a:lnTo>
                    <a:pt x="1705610" y="0"/>
                  </a:lnTo>
                  <a:lnTo>
                    <a:pt x="2175002" y="937514"/>
                  </a:lnTo>
                  <a:lnTo>
                    <a:pt x="1705610" y="1875028"/>
                  </a:lnTo>
                  <a:lnTo>
                    <a:pt x="469392" y="187502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-381" y="0"/>
              <a:ext cx="2194814" cy="1893951"/>
            </a:xfrm>
            <a:custGeom>
              <a:avLst/>
              <a:gdLst/>
              <a:ahLst/>
              <a:cxnLst/>
              <a:rect l="l" t="t" r="r" b="b"/>
              <a:pathLst>
                <a:path w="2194814" h="1893951">
                  <a:moveTo>
                    <a:pt x="1397" y="942721"/>
                  </a:moveTo>
                  <a:lnTo>
                    <a:pt x="470789" y="5207"/>
                  </a:lnTo>
                  <a:cubicBezTo>
                    <a:pt x="472440" y="2032"/>
                    <a:pt x="475742" y="0"/>
                    <a:pt x="479298" y="0"/>
                  </a:cubicBezTo>
                  <a:lnTo>
                    <a:pt x="1715516" y="0"/>
                  </a:lnTo>
                  <a:cubicBezTo>
                    <a:pt x="1719072" y="0"/>
                    <a:pt x="1722374" y="2032"/>
                    <a:pt x="1724025" y="5207"/>
                  </a:cubicBezTo>
                  <a:lnTo>
                    <a:pt x="2193417" y="942721"/>
                  </a:lnTo>
                  <a:cubicBezTo>
                    <a:pt x="2194814" y="945388"/>
                    <a:pt x="2194814" y="948563"/>
                    <a:pt x="2193417" y="951230"/>
                  </a:cubicBezTo>
                  <a:lnTo>
                    <a:pt x="1724025" y="1888744"/>
                  </a:lnTo>
                  <a:cubicBezTo>
                    <a:pt x="1722374" y="1891919"/>
                    <a:pt x="1719072" y="1893951"/>
                    <a:pt x="1715516" y="1893951"/>
                  </a:cubicBezTo>
                  <a:lnTo>
                    <a:pt x="479298" y="1893951"/>
                  </a:lnTo>
                  <a:cubicBezTo>
                    <a:pt x="475742" y="1893951"/>
                    <a:pt x="472440" y="1891919"/>
                    <a:pt x="470789" y="1888744"/>
                  </a:cubicBezTo>
                  <a:lnTo>
                    <a:pt x="1397" y="951230"/>
                  </a:lnTo>
                  <a:cubicBezTo>
                    <a:pt x="0" y="948563"/>
                    <a:pt x="0" y="945388"/>
                    <a:pt x="1397" y="942721"/>
                  </a:cubicBezTo>
                  <a:moveTo>
                    <a:pt x="18415" y="951230"/>
                  </a:moveTo>
                  <a:lnTo>
                    <a:pt x="9906" y="946912"/>
                  </a:lnTo>
                  <a:lnTo>
                    <a:pt x="18415" y="942594"/>
                  </a:lnTo>
                  <a:lnTo>
                    <a:pt x="487807" y="1880108"/>
                  </a:lnTo>
                  <a:lnTo>
                    <a:pt x="479298" y="1884426"/>
                  </a:lnTo>
                  <a:lnTo>
                    <a:pt x="479298" y="1874901"/>
                  </a:lnTo>
                  <a:lnTo>
                    <a:pt x="1715516" y="1874901"/>
                  </a:lnTo>
                  <a:lnTo>
                    <a:pt x="1715516" y="1884426"/>
                  </a:lnTo>
                  <a:lnTo>
                    <a:pt x="1707007" y="1880108"/>
                  </a:lnTo>
                  <a:lnTo>
                    <a:pt x="2176399" y="942594"/>
                  </a:lnTo>
                  <a:lnTo>
                    <a:pt x="2184908" y="946912"/>
                  </a:lnTo>
                  <a:lnTo>
                    <a:pt x="2176399" y="951230"/>
                  </a:lnTo>
                  <a:lnTo>
                    <a:pt x="1707007" y="13843"/>
                  </a:lnTo>
                  <a:lnTo>
                    <a:pt x="1715516" y="9525"/>
                  </a:lnTo>
                  <a:lnTo>
                    <a:pt x="1715516" y="19050"/>
                  </a:lnTo>
                  <a:lnTo>
                    <a:pt x="479298" y="19050"/>
                  </a:lnTo>
                  <a:lnTo>
                    <a:pt x="479298" y="9525"/>
                  </a:lnTo>
                  <a:lnTo>
                    <a:pt x="487807" y="13843"/>
                  </a:lnTo>
                  <a:lnTo>
                    <a:pt x="18415" y="951230"/>
                  </a:lnTo>
                  <a:close/>
                </a:path>
              </a:pathLst>
            </a:custGeom>
            <a:solidFill>
              <a:srgbClr val="0072BC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8903669" y="3041594"/>
            <a:ext cx="1097027" cy="947026"/>
            <a:chOff x="0" y="0"/>
            <a:chExt cx="2194054" cy="1894052"/>
          </a:xfrm>
        </p:grpSpPr>
        <p:sp>
          <p:nvSpPr>
            <p:cNvPr id="37" name="Freeform 37"/>
            <p:cNvSpPr/>
            <p:nvPr/>
          </p:nvSpPr>
          <p:spPr>
            <a:xfrm>
              <a:off x="9525" y="9525"/>
              <a:ext cx="2175002" cy="1875028"/>
            </a:xfrm>
            <a:custGeom>
              <a:avLst/>
              <a:gdLst/>
              <a:ahLst/>
              <a:cxnLst/>
              <a:rect l="l" t="t" r="r" b="b"/>
              <a:pathLst>
                <a:path w="2175002" h="1875028">
                  <a:moveTo>
                    <a:pt x="0" y="937514"/>
                  </a:moveTo>
                  <a:lnTo>
                    <a:pt x="469392" y="0"/>
                  </a:lnTo>
                  <a:lnTo>
                    <a:pt x="1705610" y="0"/>
                  </a:lnTo>
                  <a:lnTo>
                    <a:pt x="2175002" y="937514"/>
                  </a:lnTo>
                  <a:lnTo>
                    <a:pt x="1705610" y="1875028"/>
                  </a:lnTo>
                  <a:lnTo>
                    <a:pt x="469392" y="187502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8" name="Freeform 38"/>
            <p:cNvSpPr/>
            <p:nvPr/>
          </p:nvSpPr>
          <p:spPr>
            <a:xfrm>
              <a:off x="-381" y="0"/>
              <a:ext cx="2194814" cy="1893951"/>
            </a:xfrm>
            <a:custGeom>
              <a:avLst/>
              <a:gdLst/>
              <a:ahLst/>
              <a:cxnLst/>
              <a:rect l="l" t="t" r="r" b="b"/>
              <a:pathLst>
                <a:path w="2194814" h="1893951">
                  <a:moveTo>
                    <a:pt x="1397" y="942721"/>
                  </a:moveTo>
                  <a:lnTo>
                    <a:pt x="470789" y="5207"/>
                  </a:lnTo>
                  <a:cubicBezTo>
                    <a:pt x="472440" y="2032"/>
                    <a:pt x="475742" y="0"/>
                    <a:pt x="479298" y="0"/>
                  </a:cubicBezTo>
                  <a:lnTo>
                    <a:pt x="1715516" y="0"/>
                  </a:lnTo>
                  <a:cubicBezTo>
                    <a:pt x="1719072" y="0"/>
                    <a:pt x="1722374" y="2032"/>
                    <a:pt x="1724025" y="5207"/>
                  </a:cubicBezTo>
                  <a:lnTo>
                    <a:pt x="2193417" y="942721"/>
                  </a:lnTo>
                  <a:cubicBezTo>
                    <a:pt x="2194814" y="945388"/>
                    <a:pt x="2194814" y="948563"/>
                    <a:pt x="2193417" y="951230"/>
                  </a:cubicBezTo>
                  <a:lnTo>
                    <a:pt x="1724025" y="1888744"/>
                  </a:lnTo>
                  <a:cubicBezTo>
                    <a:pt x="1722374" y="1891919"/>
                    <a:pt x="1719072" y="1893951"/>
                    <a:pt x="1715516" y="1893951"/>
                  </a:cubicBezTo>
                  <a:lnTo>
                    <a:pt x="479298" y="1893951"/>
                  </a:lnTo>
                  <a:cubicBezTo>
                    <a:pt x="475742" y="1893951"/>
                    <a:pt x="472440" y="1891919"/>
                    <a:pt x="470789" y="1888744"/>
                  </a:cubicBezTo>
                  <a:lnTo>
                    <a:pt x="1397" y="951230"/>
                  </a:lnTo>
                  <a:cubicBezTo>
                    <a:pt x="0" y="948563"/>
                    <a:pt x="0" y="945388"/>
                    <a:pt x="1397" y="942721"/>
                  </a:cubicBezTo>
                  <a:moveTo>
                    <a:pt x="18415" y="951230"/>
                  </a:moveTo>
                  <a:lnTo>
                    <a:pt x="9906" y="946912"/>
                  </a:lnTo>
                  <a:lnTo>
                    <a:pt x="18415" y="942594"/>
                  </a:lnTo>
                  <a:lnTo>
                    <a:pt x="487807" y="1880108"/>
                  </a:lnTo>
                  <a:lnTo>
                    <a:pt x="479298" y="1884426"/>
                  </a:lnTo>
                  <a:lnTo>
                    <a:pt x="479298" y="1874901"/>
                  </a:lnTo>
                  <a:lnTo>
                    <a:pt x="1715516" y="1874901"/>
                  </a:lnTo>
                  <a:lnTo>
                    <a:pt x="1715516" y="1884426"/>
                  </a:lnTo>
                  <a:lnTo>
                    <a:pt x="1707007" y="1880108"/>
                  </a:lnTo>
                  <a:lnTo>
                    <a:pt x="2176399" y="942594"/>
                  </a:lnTo>
                  <a:lnTo>
                    <a:pt x="2184908" y="946912"/>
                  </a:lnTo>
                  <a:lnTo>
                    <a:pt x="2176399" y="951230"/>
                  </a:lnTo>
                  <a:lnTo>
                    <a:pt x="1707007" y="13843"/>
                  </a:lnTo>
                  <a:lnTo>
                    <a:pt x="1715516" y="9525"/>
                  </a:lnTo>
                  <a:lnTo>
                    <a:pt x="1715516" y="19050"/>
                  </a:lnTo>
                  <a:lnTo>
                    <a:pt x="479298" y="19050"/>
                  </a:lnTo>
                  <a:lnTo>
                    <a:pt x="479298" y="9525"/>
                  </a:lnTo>
                  <a:lnTo>
                    <a:pt x="487807" y="13843"/>
                  </a:lnTo>
                  <a:lnTo>
                    <a:pt x="18415" y="951230"/>
                  </a:lnTo>
                  <a:close/>
                </a:path>
              </a:pathLst>
            </a:custGeom>
            <a:solidFill>
              <a:srgbClr val="0072BC"/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7100783" y="4020303"/>
            <a:ext cx="1097027" cy="947026"/>
            <a:chOff x="0" y="0"/>
            <a:chExt cx="2194054" cy="1894052"/>
          </a:xfrm>
        </p:grpSpPr>
        <p:sp>
          <p:nvSpPr>
            <p:cNvPr id="40" name="Freeform 40"/>
            <p:cNvSpPr/>
            <p:nvPr/>
          </p:nvSpPr>
          <p:spPr>
            <a:xfrm>
              <a:off x="9525" y="9525"/>
              <a:ext cx="2175002" cy="1875028"/>
            </a:xfrm>
            <a:custGeom>
              <a:avLst/>
              <a:gdLst/>
              <a:ahLst/>
              <a:cxnLst/>
              <a:rect l="l" t="t" r="r" b="b"/>
              <a:pathLst>
                <a:path w="2175002" h="1875028">
                  <a:moveTo>
                    <a:pt x="0" y="937514"/>
                  </a:moveTo>
                  <a:lnTo>
                    <a:pt x="469392" y="0"/>
                  </a:lnTo>
                  <a:lnTo>
                    <a:pt x="1705610" y="0"/>
                  </a:lnTo>
                  <a:lnTo>
                    <a:pt x="2175002" y="937514"/>
                  </a:lnTo>
                  <a:lnTo>
                    <a:pt x="1705610" y="1875028"/>
                  </a:lnTo>
                  <a:lnTo>
                    <a:pt x="469392" y="187502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1" name="Freeform 41"/>
            <p:cNvSpPr/>
            <p:nvPr/>
          </p:nvSpPr>
          <p:spPr>
            <a:xfrm>
              <a:off x="-381" y="0"/>
              <a:ext cx="2194814" cy="1893951"/>
            </a:xfrm>
            <a:custGeom>
              <a:avLst/>
              <a:gdLst/>
              <a:ahLst/>
              <a:cxnLst/>
              <a:rect l="l" t="t" r="r" b="b"/>
              <a:pathLst>
                <a:path w="2194814" h="1893951">
                  <a:moveTo>
                    <a:pt x="1397" y="942721"/>
                  </a:moveTo>
                  <a:lnTo>
                    <a:pt x="470789" y="5207"/>
                  </a:lnTo>
                  <a:cubicBezTo>
                    <a:pt x="472440" y="2032"/>
                    <a:pt x="475742" y="0"/>
                    <a:pt x="479298" y="0"/>
                  </a:cubicBezTo>
                  <a:lnTo>
                    <a:pt x="1715516" y="0"/>
                  </a:lnTo>
                  <a:cubicBezTo>
                    <a:pt x="1719072" y="0"/>
                    <a:pt x="1722374" y="2032"/>
                    <a:pt x="1724025" y="5207"/>
                  </a:cubicBezTo>
                  <a:lnTo>
                    <a:pt x="2193417" y="942721"/>
                  </a:lnTo>
                  <a:cubicBezTo>
                    <a:pt x="2194814" y="945388"/>
                    <a:pt x="2194814" y="948563"/>
                    <a:pt x="2193417" y="951230"/>
                  </a:cubicBezTo>
                  <a:lnTo>
                    <a:pt x="1724025" y="1888744"/>
                  </a:lnTo>
                  <a:cubicBezTo>
                    <a:pt x="1722374" y="1891919"/>
                    <a:pt x="1719072" y="1893951"/>
                    <a:pt x="1715516" y="1893951"/>
                  </a:cubicBezTo>
                  <a:lnTo>
                    <a:pt x="479298" y="1893951"/>
                  </a:lnTo>
                  <a:cubicBezTo>
                    <a:pt x="475742" y="1893951"/>
                    <a:pt x="472440" y="1891919"/>
                    <a:pt x="470789" y="1888744"/>
                  </a:cubicBezTo>
                  <a:lnTo>
                    <a:pt x="1397" y="951230"/>
                  </a:lnTo>
                  <a:cubicBezTo>
                    <a:pt x="0" y="948563"/>
                    <a:pt x="0" y="945388"/>
                    <a:pt x="1397" y="942721"/>
                  </a:cubicBezTo>
                  <a:moveTo>
                    <a:pt x="18415" y="951230"/>
                  </a:moveTo>
                  <a:lnTo>
                    <a:pt x="9906" y="946912"/>
                  </a:lnTo>
                  <a:lnTo>
                    <a:pt x="18415" y="942594"/>
                  </a:lnTo>
                  <a:lnTo>
                    <a:pt x="487807" y="1880108"/>
                  </a:lnTo>
                  <a:lnTo>
                    <a:pt x="479298" y="1884426"/>
                  </a:lnTo>
                  <a:lnTo>
                    <a:pt x="479298" y="1874901"/>
                  </a:lnTo>
                  <a:lnTo>
                    <a:pt x="1715516" y="1874901"/>
                  </a:lnTo>
                  <a:lnTo>
                    <a:pt x="1715516" y="1884426"/>
                  </a:lnTo>
                  <a:lnTo>
                    <a:pt x="1707007" y="1880108"/>
                  </a:lnTo>
                  <a:lnTo>
                    <a:pt x="2176399" y="942594"/>
                  </a:lnTo>
                  <a:lnTo>
                    <a:pt x="2184908" y="946912"/>
                  </a:lnTo>
                  <a:lnTo>
                    <a:pt x="2176399" y="951230"/>
                  </a:lnTo>
                  <a:lnTo>
                    <a:pt x="1707007" y="13843"/>
                  </a:lnTo>
                  <a:lnTo>
                    <a:pt x="1715516" y="9525"/>
                  </a:lnTo>
                  <a:lnTo>
                    <a:pt x="1715516" y="19050"/>
                  </a:lnTo>
                  <a:lnTo>
                    <a:pt x="479298" y="19050"/>
                  </a:lnTo>
                  <a:lnTo>
                    <a:pt x="479298" y="9525"/>
                  </a:lnTo>
                  <a:lnTo>
                    <a:pt x="487807" y="13843"/>
                  </a:lnTo>
                  <a:lnTo>
                    <a:pt x="18415" y="951230"/>
                  </a:lnTo>
                  <a:close/>
                </a:path>
              </a:pathLst>
            </a:custGeom>
            <a:solidFill>
              <a:srgbClr val="0072BC"/>
            </a:solidFill>
          </p:spPr>
        </p:sp>
      </p:grpSp>
      <p:sp>
        <p:nvSpPr>
          <p:cNvPr id="42" name="TextBox 42"/>
          <p:cNvSpPr txBox="1"/>
          <p:nvPr/>
        </p:nvSpPr>
        <p:spPr>
          <a:xfrm>
            <a:off x="9614748" y="5187275"/>
            <a:ext cx="2577300" cy="419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 dirty="0" err="1">
                <a:solidFill>
                  <a:srgbClr val="0072BC"/>
                </a:solidFill>
                <a:latin typeface="Lato Bold"/>
              </a:rPr>
              <a:t>Niepewność</a:t>
            </a:r>
            <a:r>
              <a:rPr lang="en-US" sz="1400" dirty="0">
                <a:solidFill>
                  <a:srgbClr val="0072BC"/>
                </a:solidFill>
                <a:latin typeface="Lato Bold"/>
              </a:rPr>
              <a:t> co do </a:t>
            </a:r>
            <a:r>
              <a:rPr lang="en-US" sz="1400" dirty="0" err="1">
                <a:solidFill>
                  <a:srgbClr val="0072BC"/>
                </a:solidFill>
                <a:latin typeface="Lato Bold"/>
              </a:rPr>
              <a:t>przyszłości</a:t>
            </a:r>
          </a:p>
          <a:p>
            <a:pPr>
              <a:lnSpc>
                <a:spcPts val="1680"/>
              </a:lnSpc>
            </a:pPr>
            <a:endParaRPr lang="en-US" sz="1400">
              <a:solidFill>
                <a:srgbClr val="0072BC"/>
              </a:solidFill>
              <a:latin typeface="Lato Bold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9637893" y="5478885"/>
            <a:ext cx="2460359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0984" lvl="1" indent="-90492" algn="just">
              <a:lnSpc>
                <a:spcPts val="1200"/>
              </a:lnSpc>
              <a:buFont typeface="Arial"/>
              <a:buChar char="•"/>
            </a:pPr>
            <a:r>
              <a:rPr lang="en-US" sz="1000" dirty="0" err="1">
                <a:solidFill>
                  <a:srgbClr val="000000"/>
                </a:solidFill>
                <a:latin typeface="Lato"/>
              </a:rPr>
              <a:t>Wielu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uchodźców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jest w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trybie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gotowości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mając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nadzieję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na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zakończenie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wysiedlenia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, a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nie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planując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pl-PL" sz="1000" dirty="0">
                <a:solidFill>
                  <a:srgbClr val="000000"/>
                </a:solidFill>
                <a:latin typeface="Lato"/>
              </a:rPr>
              <a:t>długotrwale</a:t>
            </a:r>
            <a:endParaRPr lang="en-US" sz="1000" dirty="0" err="1">
              <a:solidFill>
                <a:srgbClr val="000000"/>
              </a:solidFill>
              <a:latin typeface="Lato"/>
            </a:endParaRPr>
          </a:p>
        </p:txBody>
      </p:sp>
      <p:grpSp>
        <p:nvGrpSpPr>
          <p:cNvPr id="44" name="Group 44"/>
          <p:cNvGrpSpPr/>
          <p:nvPr/>
        </p:nvGrpSpPr>
        <p:grpSpPr>
          <a:xfrm>
            <a:off x="9136702" y="4963593"/>
            <a:ext cx="2146015" cy="466873"/>
            <a:chOff x="0" y="0"/>
            <a:chExt cx="4292030" cy="933746"/>
          </a:xfrm>
        </p:grpSpPr>
        <p:sp>
          <p:nvSpPr>
            <p:cNvPr id="45" name="Freeform 45"/>
            <p:cNvSpPr/>
            <p:nvPr/>
          </p:nvSpPr>
          <p:spPr>
            <a:xfrm>
              <a:off x="3175" y="2413"/>
              <a:ext cx="4279392" cy="931291"/>
            </a:xfrm>
            <a:custGeom>
              <a:avLst/>
              <a:gdLst/>
              <a:ahLst/>
              <a:cxnLst/>
              <a:rect l="l" t="t" r="r" b="b"/>
              <a:pathLst>
                <a:path w="4279392" h="931291">
                  <a:moveTo>
                    <a:pt x="12700" y="0"/>
                  </a:moveTo>
                  <a:lnTo>
                    <a:pt x="1040638" y="914654"/>
                  </a:lnTo>
                  <a:lnTo>
                    <a:pt x="1034288" y="921766"/>
                  </a:lnTo>
                  <a:lnTo>
                    <a:pt x="1034288" y="912241"/>
                  </a:lnTo>
                  <a:lnTo>
                    <a:pt x="4279392" y="912241"/>
                  </a:lnTo>
                  <a:lnTo>
                    <a:pt x="4279392" y="931291"/>
                  </a:lnTo>
                  <a:lnTo>
                    <a:pt x="1034288" y="931291"/>
                  </a:lnTo>
                  <a:cubicBezTo>
                    <a:pt x="1032002" y="931291"/>
                    <a:pt x="1029716" y="930402"/>
                    <a:pt x="1027938" y="928878"/>
                  </a:cubicBezTo>
                  <a:lnTo>
                    <a:pt x="0" y="14224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4874013" y="4480074"/>
            <a:ext cx="2236295" cy="317125"/>
            <a:chOff x="0" y="0"/>
            <a:chExt cx="4472590" cy="634250"/>
          </a:xfrm>
        </p:grpSpPr>
        <p:sp>
          <p:nvSpPr>
            <p:cNvPr id="47" name="Freeform 47"/>
            <p:cNvSpPr/>
            <p:nvPr/>
          </p:nvSpPr>
          <p:spPr>
            <a:xfrm>
              <a:off x="9525" y="1270"/>
              <a:ext cx="4458335" cy="632968"/>
            </a:xfrm>
            <a:custGeom>
              <a:avLst/>
              <a:gdLst/>
              <a:ahLst/>
              <a:cxnLst/>
              <a:rect l="l" t="t" r="r" b="b"/>
              <a:pathLst>
                <a:path w="4458335" h="632968">
                  <a:moveTo>
                    <a:pt x="4458335" y="16510"/>
                  </a:moveTo>
                  <a:lnTo>
                    <a:pt x="3386963" y="631698"/>
                  </a:lnTo>
                  <a:cubicBezTo>
                    <a:pt x="3385566" y="632587"/>
                    <a:pt x="3383915" y="632968"/>
                    <a:pt x="3382264" y="632968"/>
                  </a:cubicBezTo>
                  <a:lnTo>
                    <a:pt x="0" y="632968"/>
                  </a:lnTo>
                  <a:lnTo>
                    <a:pt x="0" y="613918"/>
                  </a:lnTo>
                  <a:lnTo>
                    <a:pt x="3382137" y="613918"/>
                  </a:lnTo>
                  <a:lnTo>
                    <a:pt x="3382137" y="623443"/>
                  </a:lnTo>
                  <a:lnTo>
                    <a:pt x="3377438" y="615188"/>
                  </a:lnTo>
                  <a:lnTo>
                    <a:pt x="4448810" y="0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grpSp>
        <p:nvGrpSpPr>
          <p:cNvPr id="48" name="Group 48"/>
          <p:cNvGrpSpPr/>
          <p:nvPr/>
        </p:nvGrpSpPr>
        <p:grpSpPr>
          <a:xfrm rot="-10800000">
            <a:off x="5472931" y="2355817"/>
            <a:ext cx="2496179" cy="694384"/>
            <a:chOff x="0" y="0"/>
            <a:chExt cx="4992358" cy="1388768"/>
          </a:xfrm>
        </p:grpSpPr>
        <p:sp>
          <p:nvSpPr>
            <p:cNvPr id="49" name="Freeform 49"/>
            <p:cNvSpPr/>
            <p:nvPr/>
          </p:nvSpPr>
          <p:spPr>
            <a:xfrm>
              <a:off x="2413" y="3302"/>
              <a:ext cx="4980432" cy="1385443"/>
            </a:xfrm>
            <a:custGeom>
              <a:avLst/>
              <a:gdLst/>
              <a:ahLst/>
              <a:cxnLst/>
              <a:rect l="l" t="t" r="r" b="b"/>
              <a:pathLst>
                <a:path w="4980432" h="1385443">
                  <a:moveTo>
                    <a:pt x="14224" y="0"/>
                  </a:moveTo>
                  <a:lnTo>
                    <a:pt x="1210691" y="1369695"/>
                  </a:lnTo>
                  <a:lnTo>
                    <a:pt x="1203579" y="1375918"/>
                  </a:lnTo>
                  <a:lnTo>
                    <a:pt x="1203579" y="1366393"/>
                  </a:lnTo>
                  <a:lnTo>
                    <a:pt x="4980432" y="1366393"/>
                  </a:lnTo>
                  <a:lnTo>
                    <a:pt x="4980432" y="1385443"/>
                  </a:lnTo>
                  <a:lnTo>
                    <a:pt x="1203579" y="1385443"/>
                  </a:lnTo>
                  <a:cubicBezTo>
                    <a:pt x="1200785" y="1385443"/>
                    <a:pt x="1198245" y="1384300"/>
                    <a:pt x="1196467" y="1382141"/>
                  </a:cubicBezTo>
                  <a:lnTo>
                    <a:pt x="0" y="12446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id="50" name="TextBox 50"/>
          <p:cNvSpPr txBox="1"/>
          <p:nvPr/>
        </p:nvSpPr>
        <p:spPr>
          <a:xfrm>
            <a:off x="5234845" y="2122285"/>
            <a:ext cx="2011680" cy="201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 dirty="0" err="1">
                <a:solidFill>
                  <a:srgbClr val="0072BC"/>
                </a:solidFill>
                <a:latin typeface="Lato Bold"/>
              </a:rPr>
              <a:t>Bariera</a:t>
            </a:r>
            <a:r>
              <a:rPr lang="en-US" sz="1400" dirty="0">
                <a:solidFill>
                  <a:srgbClr val="0072BC"/>
                </a:solidFill>
                <a:latin typeface="Lato Bold"/>
              </a:rPr>
              <a:t> </a:t>
            </a:r>
            <a:r>
              <a:rPr lang="en-US" sz="1400" dirty="0" err="1">
                <a:solidFill>
                  <a:srgbClr val="0072BC"/>
                </a:solidFill>
                <a:latin typeface="Lato Bold"/>
              </a:rPr>
              <a:t>językowa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234845" y="2354232"/>
            <a:ext cx="2311531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0984" lvl="1" indent="-90492">
              <a:lnSpc>
                <a:spcPts val="1200"/>
              </a:lnSpc>
              <a:buFont typeface="Arial"/>
              <a:buChar char="•"/>
            </a:pPr>
            <a:r>
              <a:rPr lang="en-US" sz="1000" dirty="0" err="1">
                <a:solidFill>
                  <a:srgbClr val="000000"/>
                </a:solidFill>
                <a:latin typeface="Lato"/>
              </a:rPr>
              <a:t>Dostępna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oferta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warunki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kursów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języka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polskiego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/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angielskiego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nie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odpowiadają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potrzebom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.</a:t>
            </a:r>
          </a:p>
        </p:txBody>
      </p:sp>
      <p:grpSp>
        <p:nvGrpSpPr>
          <p:cNvPr id="52" name="Group 52"/>
          <p:cNvGrpSpPr/>
          <p:nvPr/>
        </p:nvGrpSpPr>
        <p:grpSpPr>
          <a:xfrm rot="-10800000">
            <a:off x="9133573" y="2727320"/>
            <a:ext cx="3058426" cy="330522"/>
            <a:chOff x="0" y="0"/>
            <a:chExt cx="3590260" cy="942380"/>
          </a:xfrm>
        </p:grpSpPr>
        <p:sp>
          <p:nvSpPr>
            <p:cNvPr id="53" name="Freeform 53"/>
            <p:cNvSpPr/>
            <p:nvPr/>
          </p:nvSpPr>
          <p:spPr>
            <a:xfrm>
              <a:off x="9525" y="3048"/>
              <a:ext cx="3578225" cy="939292"/>
            </a:xfrm>
            <a:custGeom>
              <a:avLst/>
              <a:gdLst/>
              <a:ahLst/>
              <a:cxnLst/>
              <a:rect l="l" t="t" r="r" b="b"/>
              <a:pathLst>
                <a:path w="3578225" h="939292">
                  <a:moveTo>
                    <a:pt x="3578225" y="12954"/>
                  </a:moveTo>
                  <a:lnTo>
                    <a:pt x="2719070" y="936244"/>
                  </a:lnTo>
                  <a:cubicBezTo>
                    <a:pt x="2717292" y="938149"/>
                    <a:pt x="2714752" y="939292"/>
                    <a:pt x="2712085" y="939292"/>
                  </a:cubicBezTo>
                  <a:lnTo>
                    <a:pt x="0" y="939292"/>
                  </a:lnTo>
                  <a:lnTo>
                    <a:pt x="0" y="920242"/>
                  </a:lnTo>
                  <a:lnTo>
                    <a:pt x="2712085" y="920242"/>
                  </a:lnTo>
                  <a:lnTo>
                    <a:pt x="2712085" y="929767"/>
                  </a:lnTo>
                  <a:lnTo>
                    <a:pt x="2705100" y="923290"/>
                  </a:lnTo>
                  <a:lnTo>
                    <a:pt x="3564255" y="0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id="54" name="TextBox 54"/>
          <p:cNvSpPr txBox="1"/>
          <p:nvPr/>
        </p:nvSpPr>
        <p:spPr>
          <a:xfrm>
            <a:off x="9841933" y="2525598"/>
            <a:ext cx="2486700" cy="201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 dirty="0" err="1">
                <a:solidFill>
                  <a:srgbClr val="0072BC"/>
                </a:solidFill>
                <a:latin typeface="Lato Bold"/>
              </a:rPr>
              <a:t>Dostęp</a:t>
            </a:r>
            <a:r>
              <a:rPr lang="en-US" sz="1400" dirty="0">
                <a:solidFill>
                  <a:srgbClr val="0072BC"/>
                </a:solidFill>
                <a:latin typeface="Lato Bold"/>
              </a:rPr>
              <a:t> do </a:t>
            </a:r>
            <a:r>
              <a:rPr lang="en-US" sz="1400" dirty="0" err="1">
                <a:solidFill>
                  <a:srgbClr val="0072BC"/>
                </a:solidFill>
                <a:latin typeface="Lato Bold"/>
              </a:rPr>
              <a:t>opieki</a:t>
            </a:r>
            <a:r>
              <a:rPr lang="en-US" sz="1400" dirty="0">
                <a:solidFill>
                  <a:srgbClr val="0072BC"/>
                </a:solidFill>
                <a:latin typeface="Lato Bold"/>
              </a:rPr>
              <a:t> </a:t>
            </a:r>
            <a:r>
              <a:rPr lang="en-US" sz="1400" dirty="0" err="1">
                <a:solidFill>
                  <a:srgbClr val="0072BC"/>
                </a:solidFill>
                <a:latin typeface="Lato Bold"/>
              </a:rPr>
              <a:t>nad</a:t>
            </a:r>
            <a:r>
              <a:rPr lang="en-US" sz="1400" dirty="0">
                <a:solidFill>
                  <a:srgbClr val="0072BC"/>
                </a:solidFill>
                <a:latin typeface="Lato Bold"/>
              </a:rPr>
              <a:t> </a:t>
            </a:r>
            <a:r>
              <a:rPr lang="en-US" sz="1400" dirty="0" err="1">
                <a:solidFill>
                  <a:srgbClr val="0072BC"/>
                </a:solidFill>
                <a:latin typeface="Lato Bold"/>
              </a:rPr>
              <a:t>dziećmi</a:t>
            </a:r>
          </a:p>
        </p:txBody>
      </p:sp>
      <p:grpSp>
        <p:nvGrpSpPr>
          <p:cNvPr id="55" name="Group 55"/>
          <p:cNvGrpSpPr/>
          <p:nvPr/>
        </p:nvGrpSpPr>
        <p:grpSpPr>
          <a:xfrm rot="-10800000">
            <a:off x="8245320" y="1744917"/>
            <a:ext cx="2021205" cy="828675"/>
            <a:chOff x="0" y="0"/>
            <a:chExt cx="4042410" cy="1657350"/>
          </a:xfrm>
        </p:grpSpPr>
        <p:sp>
          <p:nvSpPr>
            <p:cNvPr id="56" name="Freeform 56"/>
            <p:cNvSpPr/>
            <p:nvPr/>
          </p:nvSpPr>
          <p:spPr>
            <a:xfrm>
              <a:off x="9525" y="7874"/>
              <a:ext cx="4032758" cy="1649476"/>
            </a:xfrm>
            <a:custGeom>
              <a:avLst/>
              <a:gdLst/>
              <a:ahLst/>
              <a:cxnLst/>
              <a:rect l="l" t="t" r="r" b="b"/>
              <a:pathLst>
                <a:path w="4032758" h="1649476">
                  <a:moveTo>
                    <a:pt x="4032758" y="3302"/>
                  </a:moveTo>
                  <a:lnTo>
                    <a:pt x="3736467" y="1641602"/>
                  </a:lnTo>
                  <a:cubicBezTo>
                    <a:pt x="3735705" y="1646174"/>
                    <a:pt x="3731641" y="1649476"/>
                    <a:pt x="3727069" y="1649476"/>
                  </a:cubicBezTo>
                  <a:lnTo>
                    <a:pt x="0" y="1649476"/>
                  </a:lnTo>
                  <a:lnTo>
                    <a:pt x="0" y="1630426"/>
                  </a:lnTo>
                  <a:lnTo>
                    <a:pt x="3727069" y="1630426"/>
                  </a:lnTo>
                  <a:lnTo>
                    <a:pt x="3727069" y="1639951"/>
                  </a:lnTo>
                  <a:lnTo>
                    <a:pt x="3717671" y="1638300"/>
                  </a:lnTo>
                  <a:lnTo>
                    <a:pt x="4013962" y="0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id="57" name="TextBox 57"/>
          <p:cNvSpPr txBox="1"/>
          <p:nvPr/>
        </p:nvSpPr>
        <p:spPr>
          <a:xfrm>
            <a:off x="8419107" y="1545580"/>
            <a:ext cx="2798732" cy="201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 dirty="0" err="1">
                <a:solidFill>
                  <a:srgbClr val="0072BC"/>
                </a:solidFill>
                <a:latin typeface="Lato Bold"/>
              </a:rPr>
              <a:t>Walidacja</a:t>
            </a:r>
            <a:r>
              <a:rPr lang="en-US" sz="1400" dirty="0">
                <a:solidFill>
                  <a:srgbClr val="0072BC"/>
                </a:solidFill>
                <a:latin typeface="Lato Bold"/>
              </a:rPr>
              <a:t> </a:t>
            </a:r>
            <a:r>
              <a:rPr lang="en-US" sz="1400" dirty="0" err="1">
                <a:solidFill>
                  <a:srgbClr val="0072BC"/>
                </a:solidFill>
                <a:latin typeface="Lato Bold"/>
              </a:rPr>
              <a:t>kwalifikacji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419107" y="1787017"/>
            <a:ext cx="2085749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0984" lvl="1" indent="-90492" algn="just">
              <a:lnSpc>
                <a:spcPts val="1200"/>
              </a:lnSpc>
              <a:buFont typeface="Arial"/>
              <a:buChar char="•"/>
            </a:pPr>
            <a:r>
              <a:rPr lang="en-US" sz="1000" dirty="0" err="1">
                <a:solidFill>
                  <a:srgbClr val="000000"/>
                </a:solidFill>
                <a:latin typeface="Lato"/>
              </a:rPr>
              <a:t>Miejsca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pracy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w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różnych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sektorach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wymagają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walidacji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lub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ponownej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certyfikacji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kwalifikacji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posiadanych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na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Ukrainie</a:t>
            </a:r>
          </a:p>
        </p:txBody>
      </p:sp>
      <p:sp>
        <p:nvSpPr>
          <p:cNvPr id="60" name="Freeform 60"/>
          <p:cNvSpPr/>
          <p:nvPr/>
        </p:nvSpPr>
        <p:spPr>
          <a:xfrm>
            <a:off x="9092424" y="3181354"/>
            <a:ext cx="715329" cy="713232"/>
          </a:xfrm>
          <a:custGeom>
            <a:avLst/>
            <a:gdLst/>
            <a:ahLst/>
            <a:cxnLst/>
            <a:rect l="l" t="t" r="r" b="b"/>
            <a:pathLst>
              <a:path w="1072994" h="1069848">
                <a:moveTo>
                  <a:pt x="0" y="0"/>
                </a:moveTo>
                <a:lnTo>
                  <a:pt x="1072994" y="0"/>
                </a:lnTo>
                <a:lnTo>
                  <a:pt x="1072994" y="1069848"/>
                </a:lnTo>
                <a:lnTo>
                  <a:pt x="0" y="10698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1" name="Group 61"/>
          <p:cNvGrpSpPr/>
          <p:nvPr/>
        </p:nvGrpSpPr>
        <p:grpSpPr>
          <a:xfrm>
            <a:off x="8903669" y="4020303"/>
            <a:ext cx="1097027" cy="947026"/>
            <a:chOff x="0" y="0"/>
            <a:chExt cx="2194054" cy="1894052"/>
          </a:xfrm>
        </p:grpSpPr>
        <p:sp>
          <p:nvSpPr>
            <p:cNvPr id="62" name="Freeform 62"/>
            <p:cNvSpPr/>
            <p:nvPr/>
          </p:nvSpPr>
          <p:spPr>
            <a:xfrm>
              <a:off x="9525" y="9525"/>
              <a:ext cx="2175002" cy="1875028"/>
            </a:xfrm>
            <a:custGeom>
              <a:avLst/>
              <a:gdLst/>
              <a:ahLst/>
              <a:cxnLst/>
              <a:rect l="l" t="t" r="r" b="b"/>
              <a:pathLst>
                <a:path w="2175002" h="1875028">
                  <a:moveTo>
                    <a:pt x="0" y="937514"/>
                  </a:moveTo>
                  <a:lnTo>
                    <a:pt x="469392" y="0"/>
                  </a:lnTo>
                  <a:lnTo>
                    <a:pt x="1705610" y="0"/>
                  </a:lnTo>
                  <a:lnTo>
                    <a:pt x="2175002" y="937514"/>
                  </a:lnTo>
                  <a:lnTo>
                    <a:pt x="1705610" y="1875028"/>
                  </a:lnTo>
                  <a:lnTo>
                    <a:pt x="469392" y="187502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3" name="Freeform 63"/>
            <p:cNvSpPr/>
            <p:nvPr/>
          </p:nvSpPr>
          <p:spPr>
            <a:xfrm>
              <a:off x="-381" y="0"/>
              <a:ext cx="2194814" cy="1893951"/>
            </a:xfrm>
            <a:custGeom>
              <a:avLst/>
              <a:gdLst/>
              <a:ahLst/>
              <a:cxnLst/>
              <a:rect l="l" t="t" r="r" b="b"/>
              <a:pathLst>
                <a:path w="2194814" h="1893951">
                  <a:moveTo>
                    <a:pt x="1397" y="942721"/>
                  </a:moveTo>
                  <a:lnTo>
                    <a:pt x="470789" y="5207"/>
                  </a:lnTo>
                  <a:cubicBezTo>
                    <a:pt x="472440" y="2032"/>
                    <a:pt x="475742" y="0"/>
                    <a:pt x="479298" y="0"/>
                  </a:cubicBezTo>
                  <a:lnTo>
                    <a:pt x="1715516" y="0"/>
                  </a:lnTo>
                  <a:cubicBezTo>
                    <a:pt x="1719072" y="0"/>
                    <a:pt x="1722374" y="2032"/>
                    <a:pt x="1724025" y="5207"/>
                  </a:cubicBezTo>
                  <a:lnTo>
                    <a:pt x="2193417" y="942721"/>
                  </a:lnTo>
                  <a:cubicBezTo>
                    <a:pt x="2194814" y="945388"/>
                    <a:pt x="2194814" y="948563"/>
                    <a:pt x="2193417" y="951230"/>
                  </a:cubicBezTo>
                  <a:lnTo>
                    <a:pt x="1724025" y="1888744"/>
                  </a:lnTo>
                  <a:cubicBezTo>
                    <a:pt x="1722374" y="1891919"/>
                    <a:pt x="1719072" y="1893951"/>
                    <a:pt x="1715516" y="1893951"/>
                  </a:cubicBezTo>
                  <a:lnTo>
                    <a:pt x="479298" y="1893951"/>
                  </a:lnTo>
                  <a:cubicBezTo>
                    <a:pt x="475742" y="1893951"/>
                    <a:pt x="472440" y="1891919"/>
                    <a:pt x="470789" y="1888744"/>
                  </a:cubicBezTo>
                  <a:lnTo>
                    <a:pt x="1397" y="951230"/>
                  </a:lnTo>
                  <a:cubicBezTo>
                    <a:pt x="0" y="948563"/>
                    <a:pt x="0" y="945388"/>
                    <a:pt x="1397" y="942721"/>
                  </a:cubicBezTo>
                  <a:moveTo>
                    <a:pt x="18415" y="951230"/>
                  </a:moveTo>
                  <a:lnTo>
                    <a:pt x="9906" y="946912"/>
                  </a:lnTo>
                  <a:lnTo>
                    <a:pt x="18415" y="942594"/>
                  </a:lnTo>
                  <a:lnTo>
                    <a:pt x="487807" y="1880108"/>
                  </a:lnTo>
                  <a:lnTo>
                    <a:pt x="479298" y="1884426"/>
                  </a:lnTo>
                  <a:lnTo>
                    <a:pt x="479298" y="1874901"/>
                  </a:lnTo>
                  <a:lnTo>
                    <a:pt x="1715516" y="1874901"/>
                  </a:lnTo>
                  <a:lnTo>
                    <a:pt x="1715516" y="1884426"/>
                  </a:lnTo>
                  <a:lnTo>
                    <a:pt x="1707007" y="1880108"/>
                  </a:lnTo>
                  <a:lnTo>
                    <a:pt x="2176399" y="942594"/>
                  </a:lnTo>
                  <a:lnTo>
                    <a:pt x="2184908" y="946912"/>
                  </a:lnTo>
                  <a:lnTo>
                    <a:pt x="2176399" y="951230"/>
                  </a:lnTo>
                  <a:lnTo>
                    <a:pt x="1707007" y="13843"/>
                  </a:lnTo>
                  <a:lnTo>
                    <a:pt x="1715516" y="9525"/>
                  </a:lnTo>
                  <a:lnTo>
                    <a:pt x="1715516" y="19050"/>
                  </a:lnTo>
                  <a:lnTo>
                    <a:pt x="479298" y="19050"/>
                  </a:lnTo>
                  <a:lnTo>
                    <a:pt x="479298" y="9525"/>
                  </a:lnTo>
                  <a:lnTo>
                    <a:pt x="487807" y="13843"/>
                  </a:lnTo>
                  <a:lnTo>
                    <a:pt x="18415" y="951230"/>
                  </a:lnTo>
                  <a:close/>
                </a:path>
              </a:pathLst>
            </a:custGeom>
            <a:solidFill>
              <a:srgbClr val="0072BC"/>
            </a:solidFill>
          </p:spPr>
        </p:sp>
      </p:grpSp>
      <p:sp>
        <p:nvSpPr>
          <p:cNvPr id="64" name="Freeform 64"/>
          <p:cNvSpPr/>
          <p:nvPr/>
        </p:nvSpPr>
        <p:spPr>
          <a:xfrm>
            <a:off x="9092424" y="4157888"/>
            <a:ext cx="713232" cy="713232"/>
          </a:xfrm>
          <a:custGeom>
            <a:avLst/>
            <a:gdLst/>
            <a:ahLst/>
            <a:cxnLst/>
            <a:rect l="l" t="t" r="r" b="b"/>
            <a:pathLst>
              <a:path w="1069848" h="1069848">
                <a:moveTo>
                  <a:pt x="0" y="0"/>
                </a:moveTo>
                <a:lnTo>
                  <a:pt x="1069848" y="0"/>
                </a:lnTo>
                <a:lnTo>
                  <a:pt x="1069848" y="1069848"/>
                </a:lnTo>
                <a:lnTo>
                  <a:pt x="0" y="10698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7313225" y="3192466"/>
            <a:ext cx="713232" cy="713232"/>
          </a:xfrm>
          <a:custGeom>
            <a:avLst/>
            <a:gdLst/>
            <a:ahLst/>
            <a:cxnLst/>
            <a:rect l="l" t="t" r="r" b="b"/>
            <a:pathLst>
              <a:path w="1069848" h="1069848">
                <a:moveTo>
                  <a:pt x="0" y="0"/>
                </a:moveTo>
                <a:lnTo>
                  <a:pt x="1069848" y="0"/>
                </a:lnTo>
                <a:lnTo>
                  <a:pt x="1069848" y="1069848"/>
                </a:lnTo>
                <a:lnTo>
                  <a:pt x="0" y="10698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7313225" y="4148431"/>
            <a:ext cx="713232" cy="713232"/>
          </a:xfrm>
          <a:custGeom>
            <a:avLst/>
            <a:gdLst/>
            <a:ahLst/>
            <a:cxnLst/>
            <a:rect l="l" t="t" r="r" b="b"/>
            <a:pathLst>
              <a:path w="1069848" h="1069848">
                <a:moveTo>
                  <a:pt x="0" y="0"/>
                </a:moveTo>
                <a:lnTo>
                  <a:pt x="1069848" y="0"/>
                </a:lnTo>
                <a:lnTo>
                  <a:pt x="1069848" y="1069849"/>
                </a:lnTo>
                <a:lnTo>
                  <a:pt x="0" y="1069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67" name="Group 67"/>
          <p:cNvGrpSpPr/>
          <p:nvPr/>
        </p:nvGrpSpPr>
        <p:grpSpPr>
          <a:xfrm>
            <a:off x="8003306" y="4504753"/>
            <a:ext cx="1097027" cy="947026"/>
            <a:chOff x="0" y="0"/>
            <a:chExt cx="2194054" cy="1894052"/>
          </a:xfrm>
        </p:grpSpPr>
        <p:sp>
          <p:nvSpPr>
            <p:cNvPr id="68" name="Freeform 68"/>
            <p:cNvSpPr/>
            <p:nvPr/>
          </p:nvSpPr>
          <p:spPr>
            <a:xfrm>
              <a:off x="9525" y="9525"/>
              <a:ext cx="2175002" cy="1875028"/>
            </a:xfrm>
            <a:custGeom>
              <a:avLst/>
              <a:gdLst/>
              <a:ahLst/>
              <a:cxnLst/>
              <a:rect l="l" t="t" r="r" b="b"/>
              <a:pathLst>
                <a:path w="2175002" h="1875028">
                  <a:moveTo>
                    <a:pt x="0" y="937514"/>
                  </a:moveTo>
                  <a:lnTo>
                    <a:pt x="469392" y="0"/>
                  </a:lnTo>
                  <a:lnTo>
                    <a:pt x="1705610" y="0"/>
                  </a:lnTo>
                  <a:lnTo>
                    <a:pt x="2175002" y="937514"/>
                  </a:lnTo>
                  <a:lnTo>
                    <a:pt x="1705610" y="1875028"/>
                  </a:lnTo>
                  <a:lnTo>
                    <a:pt x="469392" y="187502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9" name="Freeform 69"/>
            <p:cNvSpPr/>
            <p:nvPr/>
          </p:nvSpPr>
          <p:spPr>
            <a:xfrm>
              <a:off x="-381" y="0"/>
              <a:ext cx="2194814" cy="1893951"/>
            </a:xfrm>
            <a:custGeom>
              <a:avLst/>
              <a:gdLst/>
              <a:ahLst/>
              <a:cxnLst/>
              <a:rect l="l" t="t" r="r" b="b"/>
              <a:pathLst>
                <a:path w="2194814" h="1893951">
                  <a:moveTo>
                    <a:pt x="1397" y="942721"/>
                  </a:moveTo>
                  <a:lnTo>
                    <a:pt x="470789" y="5207"/>
                  </a:lnTo>
                  <a:cubicBezTo>
                    <a:pt x="472440" y="2032"/>
                    <a:pt x="475742" y="0"/>
                    <a:pt x="479298" y="0"/>
                  </a:cubicBezTo>
                  <a:lnTo>
                    <a:pt x="1715516" y="0"/>
                  </a:lnTo>
                  <a:cubicBezTo>
                    <a:pt x="1719072" y="0"/>
                    <a:pt x="1722374" y="2032"/>
                    <a:pt x="1724025" y="5207"/>
                  </a:cubicBezTo>
                  <a:lnTo>
                    <a:pt x="2193417" y="942721"/>
                  </a:lnTo>
                  <a:cubicBezTo>
                    <a:pt x="2194814" y="945388"/>
                    <a:pt x="2194814" y="948563"/>
                    <a:pt x="2193417" y="951230"/>
                  </a:cubicBezTo>
                  <a:lnTo>
                    <a:pt x="1724025" y="1888744"/>
                  </a:lnTo>
                  <a:cubicBezTo>
                    <a:pt x="1722374" y="1891919"/>
                    <a:pt x="1719072" y="1893951"/>
                    <a:pt x="1715516" y="1893951"/>
                  </a:cubicBezTo>
                  <a:lnTo>
                    <a:pt x="479298" y="1893951"/>
                  </a:lnTo>
                  <a:cubicBezTo>
                    <a:pt x="475742" y="1893951"/>
                    <a:pt x="472440" y="1891919"/>
                    <a:pt x="470789" y="1888744"/>
                  </a:cubicBezTo>
                  <a:lnTo>
                    <a:pt x="1397" y="951230"/>
                  </a:lnTo>
                  <a:cubicBezTo>
                    <a:pt x="0" y="948563"/>
                    <a:pt x="0" y="945388"/>
                    <a:pt x="1397" y="942721"/>
                  </a:cubicBezTo>
                  <a:moveTo>
                    <a:pt x="18415" y="951230"/>
                  </a:moveTo>
                  <a:lnTo>
                    <a:pt x="9906" y="946912"/>
                  </a:lnTo>
                  <a:lnTo>
                    <a:pt x="18415" y="942594"/>
                  </a:lnTo>
                  <a:lnTo>
                    <a:pt x="487807" y="1880108"/>
                  </a:lnTo>
                  <a:lnTo>
                    <a:pt x="479298" y="1884426"/>
                  </a:lnTo>
                  <a:lnTo>
                    <a:pt x="479298" y="1874901"/>
                  </a:lnTo>
                  <a:lnTo>
                    <a:pt x="1715516" y="1874901"/>
                  </a:lnTo>
                  <a:lnTo>
                    <a:pt x="1715516" y="1884426"/>
                  </a:lnTo>
                  <a:lnTo>
                    <a:pt x="1707007" y="1880108"/>
                  </a:lnTo>
                  <a:lnTo>
                    <a:pt x="2176399" y="942594"/>
                  </a:lnTo>
                  <a:lnTo>
                    <a:pt x="2184908" y="946912"/>
                  </a:lnTo>
                  <a:lnTo>
                    <a:pt x="2176399" y="951230"/>
                  </a:lnTo>
                  <a:lnTo>
                    <a:pt x="1707007" y="13843"/>
                  </a:lnTo>
                  <a:lnTo>
                    <a:pt x="1715516" y="9525"/>
                  </a:lnTo>
                  <a:lnTo>
                    <a:pt x="1715516" y="19050"/>
                  </a:lnTo>
                  <a:lnTo>
                    <a:pt x="479298" y="19050"/>
                  </a:lnTo>
                  <a:lnTo>
                    <a:pt x="479298" y="9525"/>
                  </a:lnTo>
                  <a:lnTo>
                    <a:pt x="487807" y="13843"/>
                  </a:lnTo>
                  <a:lnTo>
                    <a:pt x="18415" y="951230"/>
                  </a:lnTo>
                  <a:close/>
                </a:path>
              </a:pathLst>
            </a:custGeom>
            <a:solidFill>
              <a:srgbClr val="0072BC"/>
            </a:solidFill>
          </p:spPr>
        </p:sp>
      </p:grpSp>
      <p:sp>
        <p:nvSpPr>
          <p:cNvPr id="70" name="Freeform 70"/>
          <p:cNvSpPr/>
          <p:nvPr/>
        </p:nvSpPr>
        <p:spPr>
          <a:xfrm>
            <a:off x="8200703" y="4618038"/>
            <a:ext cx="713232" cy="713232"/>
          </a:xfrm>
          <a:custGeom>
            <a:avLst/>
            <a:gdLst/>
            <a:ahLst/>
            <a:cxnLst/>
            <a:rect l="l" t="t" r="r" b="b"/>
            <a:pathLst>
              <a:path w="1069848" h="1069848">
                <a:moveTo>
                  <a:pt x="0" y="0"/>
                </a:moveTo>
                <a:lnTo>
                  <a:pt x="1069848" y="0"/>
                </a:lnTo>
                <a:lnTo>
                  <a:pt x="1069848" y="1069848"/>
                </a:lnTo>
                <a:lnTo>
                  <a:pt x="0" y="106984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8317048" y="474966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0"/>
                </a:moveTo>
                <a:lnTo>
                  <a:pt x="685800" y="0"/>
                </a:lnTo>
                <a:lnTo>
                  <a:pt x="6858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grpSp>
        <p:nvGrpSpPr>
          <p:cNvPr id="72" name="Group 72"/>
          <p:cNvGrpSpPr/>
          <p:nvPr/>
        </p:nvGrpSpPr>
        <p:grpSpPr>
          <a:xfrm>
            <a:off x="6009263" y="5442254"/>
            <a:ext cx="2236295" cy="317125"/>
            <a:chOff x="0" y="0"/>
            <a:chExt cx="4472590" cy="634250"/>
          </a:xfrm>
        </p:grpSpPr>
        <p:sp>
          <p:nvSpPr>
            <p:cNvPr id="73" name="Freeform 73"/>
            <p:cNvSpPr/>
            <p:nvPr/>
          </p:nvSpPr>
          <p:spPr>
            <a:xfrm>
              <a:off x="9525" y="1270"/>
              <a:ext cx="4458335" cy="632968"/>
            </a:xfrm>
            <a:custGeom>
              <a:avLst/>
              <a:gdLst/>
              <a:ahLst/>
              <a:cxnLst/>
              <a:rect l="l" t="t" r="r" b="b"/>
              <a:pathLst>
                <a:path w="4458335" h="632968">
                  <a:moveTo>
                    <a:pt x="4458335" y="16510"/>
                  </a:moveTo>
                  <a:lnTo>
                    <a:pt x="3386963" y="631698"/>
                  </a:lnTo>
                  <a:cubicBezTo>
                    <a:pt x="3385566" y="632587"/>
                    <a:pt x="3383915" y="632968"/>
                    <a:pt x="3382264" y="632968"/>
                  </a:cubicBezTo>
                  <a:lnTo>
                    <a:pt x="0" y="632968"/>
                  </a:lnTo>
                  <a:lnTo>
                    <a:pt x="0" y="613918"/>
                  </a:lnTo>
                  <a:lnTo>
                    <a:pt x="3382137" y="613918"/>
                  </a:lnTo>
                  <a:lnTo>
                    <a:pt x="3382137" y="623443"/>
                  </a:lnTo>
                  <a:lnTo>
                    <a:pt x="3377438" y="615188"/>
                  </a:lnTo>
                  <a:lnTo>
                    <a:pt x="4448810" y="0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id="74" name="Freeform 74"/>
          <p:cNvSpPr/>
          <p:nvPr/>
        </p:nvSpPr>
        <p:spPr>
          <a:xfrm>
            <a:off x="9546891" y="236438"/>
            <a:ext cx="2318035" cy="634756"/>
          </a:xfrm>
          <a:custGeom>
            <a:avLst/>
            <a:gdLst/>
            <a:ahLst/>
            <a:cxnLst/>
            <a:rect l="l" t="t" r="r" b="b"/>
            <a:pathLst>
              <a:path w="3477052" h="952134">
                <a:moveTo>
                  <a:pt x="0" y="0"/>
                </a:moveTo>
                <a:lnTo>
                  <a:pt x="3477053" y="0"/>
                </a:lnTo>
                <a:lnTo>
                  <a:pt x="3477053" y="952134"/>
                </a:lnTo>
                <a:lnTo>
                  <a:pt x="0" y="95213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76" name="TextBox 76"/>
          <p:cNvSpPr txBox="1"/>
          <p:nvPr/>
        </p:nvSpPr>
        <p:spPr>
          <a:xfrm>
            <a:off x="9818794" y="2782281"/>
            <a:ext cx="201168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0984" lvl="1" indent="-90492" algn="just">
              <a:lnSpc>
                <a:spcPts val="1200"/>
              </a:lnSpc>
              <a:buFont typeface="Arial"/>
              <a:buChar char="•"/>
            </a:pPr>
            <a:r>
              <a:rPr lang="en-US" sz="1000" dirty="0" err="1">
                <a:solidFill>
                  <a:srgbClr val="000000"/>
                </a:solidFill>
                <a:latin typeface="Lato"/>
              </a:rPr>
              <a:t>Dostęp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do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opieki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nad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dziećmi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jest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ograniczony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zwłaszcza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w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gęsto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zaludnionych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obszarach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.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4636969" y="4333248"/>
            <a:ext cx="2094000" cy="419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 dirty="0" err="1">
                <a:solidFill>
                  <a:srgbClr val="0072BC"/>
                </a:solidFill>
                <a:latin typeface="Lato Bold"/>
              </a:rPr>
              <a:t>Ograniczone</a:t>
            </a:r>
            <a:r>
              <a:rPr lang="en-US" sz="1400" dirty="0">
                <a:solidFill>
                  <a:srgbClr val="0072BC"/>
                </a:solidFill>
                <a:latin typeface="Lato Bold"/>
              </a:rPr>
              <a:t> </a:t>
            </a:r>
            <a:r>
              <a:rPr lang="en-US" sz="1400" dirty="0" err="1">
                <a:solidFill>
                  <a:srgbClr val="0072BC"/>
                </a:solidFill>
                <a:latin typeface="Lato Bold"/>
              </a:rPr>
              <a:t>doświadczenie</a:t>
            </a:r>
            <a:r>
              <a:rPr lang="en-US" sz="1400" dirty="0">
                <a:solidFill>
                  <a:srgbClr val="0072BC"/>
                </a:solidFill>
                <a:latin typeface="Lato Bold"/>
              </a:rPr>
              <a:t> </a:t>
            </a:r>
            <a:r>
              <a:rPr lang="en-US" sz="1400" dirty="0" err="1">
                <a:solidFill>
                  <a:srgbClr val="0072BC"/>
                </a:solidFill>
                <a:latin typeface="Lato Bold"/>
              </a:rPr>
              <a:t>zawodowe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4651415" y="4826324"/>
            <a:ext cx="2484324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0984" lvl="1" indent="-90492" algn="just">
              <a:lnSpc>
                <a:spcPts val="1200"/>
              </a:lnSpc>
              <a:buFont typeface="Arial"/>
              <a:buChar char="•"/>
            </a:pPr>
            <a:r>
              <a:rPr lang="en-US" sz="1000" dirty="0">
                <a:solidFill>
                  <a:srgbClr val="000000"/>
                </a:solidFill>
                <a:latin typeface="Lato"/>
              </a:rPr>
              <a:t>Wiele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uchodźczyń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z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wyższym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wykształceniem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nie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kontynuowało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kariery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z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powodów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osobistych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/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kulturowych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. 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5776410" y="5532822"/>
            <a:ext cx="2094138" cy="201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 dirty="0" err="1">
                <a:solidFill>
                  <a:srgbClr val="0072BC"/>
                </a:solidFill>
                <a:latin typeface="Lato Bold"/>
              </a:rPr>
              <a:t>Warunki</a:t>
            </a:r>
            <a:r>
              <a:rPr lang="en-US" sz="1400" dirty="0">
                <a:solidFill>
                  <a:srgbClr val="0072BC"/>
                </a:solidFill>
                <a:latin typeface="Lato Bold"/>
              </a:rPr>
              <a:t> </a:t>
            </a:r>
            <a:r>
              <a:rPr lang="en-US" sz="1400" dirty="0" err="1">
                <a:solidFill>
                  <a:srgbClr val="0072BC"/>
                </a:solidFill>
                <a:latin typeface="Lato Bold"/>
              </a:rPr>
              <a:t>zatrudnienia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5796930" y="5788504"/>
            <a:ext cx="248432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0984" lvl="1" indent="-90492" algn="just">
              <a:lnSpc>
                <a:spcPts val="1200"/>
              </a:lnSpc>
              <a:buFont typeface="Arial"/>
              <a:buChar char="•"/>
            </a:pPr>
            <a:r>
              <a:rPr lang="en-US" sz="1000" dirty="0">
                <a:solidFill>
                  <a:srgbClr val="000000"/>
                </a:solidFill>
                <a:latin typeface="Lato"/>
              </a:rPr>
              <a:t>Potrzeba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przyjęcia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praktyk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zatrudnienia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które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uwzględniają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szczególne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potrzeby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Lato"/>
              </a:rPr>
              <a:t>grupy</a:t>
            </a:r>
            <a:r>
              <a:rPr lang="en-US" sz="1000" dirty="0">
                <a:solidFill>
                  <a:srgbClr val="000000"/>
                </a:solidFill>
                <a:latin typeface="Lato"/>
              </a:rPr>
              <a:t>.</a:t>
            </a:r>
          </a:p>
        </p:txBody>
      </p:sp>
      <p:sp>
        <p:nvSpPr>
          <p:cNvPr id="83" name="TextBox 81">
            <a:extLst>
              <a:ext uri="{FF2B5EF4-FFF2-40B4-BE49-F238E27FC236}">
                <a16:creationId xmlns:a16="http://schemas.microsoft.com/office/drawing/2014/main" id="{A87FCF44-76CE-6B2D-F0B5-D4769218215A}"/>
              </a:ext>
            </a:extLst>
          </p:cNvPr>
          <p:cNvSpPr txBox="1"/>
          <p:nvPr/>
        </p:nvSpPr>
        <p:spPr>
          <a:xfrm>
            <a:off x="330199" y="6596244"/>
            <a:ext cx="11531600" cy="119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9"/>
              </a:lnSpc>
            </a:pPr>
            <a:r>
              <a:rPr lang="en-US" sz="800" dirty="0">
                <a:solidFill>
                  <a:srgbClr val="000000"/>
                </a:solidFill>
                <a:latin typeface="Lato Italics"/>
              </a:rPr>
              <a:t>Zastrzeżenie MSNA 2023 DANE WSTĘPNE</a:t>
            </a:r>
          </a:p>
        </p:txBody>
      </p:sp>
      <p:graphicFrame>
        <p:nvGraphicFramePr>
          <p:cNvPr id="84" name="Chart 5">
            <a:extLst>
              <a:ext uri="{FF2B5EF4-FFF2-40B4-BE49-F238E27FC236}">
                <a16:creationId xmlns:a16="http://schemas.microsoft.com/office/drawing/2014/main" id="{23F29DC2-8689-C2DD-7AB2-F694D4DB0C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8844777"/>
              </p:ext>
            </p:extLst>
          </p:nvPr>
        </p:nvGraphicFramePr>
        <p:xfrm>
          <a:off x="0" y="2003477"/>
          <a:ext cx="6518787" cy="4048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pSp>
        <p:nvGrpSpPr>
          <p:cNvPr id="85" name="Group 932">
            <a:extLst>
              <a:ext uri="{FF2B5EF4-FFF2-40B4-BE49-F238E27FC236}">
                <a16:creationId xmlns:a16="http://schemas.microsoft.com/office/drawing/2014/main" id="{FF82936C-79B7-8C2B-9FB3-90A9552B9B2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91819" y="2676380"/>
            <a:ext cx="715774" cy="715774"/>
            <a:chOff x="5795" y="3560"/>
            <a:chExt cx="340" cy="340"/>
          </a:xfrm>
          <a:solidFill>
            <a:schemeClr val="accent3"/>
          </a:solidFill>
        </p:grpSpPr>
        <p:sp>
          <p:nvSpPr>
            <p:cNvPr id="86" name="Freeform 933">
              <a:extLst>
                <a:ext uri="{FF2B5EF4-FFF2-40B4-BE49-F238E27FC236}">
                  <a16:creationId xmlns:a16="http://schemas.microsoft.com/office/drawing/2014/main" id="{9FE4A36B-12A5-8611-4F32-16ED7C4095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9" y="3652"/>
              <a:ext cx="212" cy="148"/>
            </a:xfrm>
            <a:custGeom>
              <a:avLst/>
              <a:gdLst>
                <a:gd name="T0" fmla="*/ 313 w 320"/>
                <a:gd name="T1" fmla="*/ 54 h 224"/>
                <a:gd name="T2" fmla="*/ 163 w 320"/>
                <a:gd name="T3" fmla="*/ 1 h 224"/>
                <a:gd name="T4" fmla="*/ 156 w 320"/>
                <a:gd name="T5" fmla="*/ 1 h 224"/>
                <a:gd name="T6" fmla="*/ 7 w 320"/>
                <a:gd name="T7" fmla="*/ 54 h 224"/>
                <a:gd name="T8" fmla="*/ 0 w 320"/>
                <a:gd name="T9" fmla="*/ 64 h 224"/>
                <a:gd name="T10" fmla="*/ 6 w 320"/>
                <a:gd name="T11" fmla="*/ 74 h 224"/>
                <a:gd name="T12" fmla="*/ 63 w 320"/>
                <a:gd name="T13" fmla="*/ 98 h 224"/>
                <a:gd name="T14" fmla="*/ 53 w 320"/>
                <a:gd name="T15" fmla="*/ 170 h 224"/>
                <a:gd name="T16" fmla="*/ 54 w 320"/>
                <a:gd name="T17" fmla="*/ 176 h 224"/>
                <a:gd name="T18" fmla="*/ 160 w 320"/>
                <a:gd name="T19" fmla="*/ 224 h 224"/>
                <a:gd name="T20" fmla="*/ 264 w 320"/>
                <a:gd name="T21" fmla="*/ 178 h 224"/>
                <a:gd name="T22" fmla="*/ 266 w 320"/>
                <a:gd name="T23" fmla="*/ 170 h 224"/>
                <a:gd name="T24" fmla="*/ 257 w 320"/>
                <a:gd name="T25" fmla="*/ 98 h 224"/>
                <a:gd name="T26" fmla="*/ 288 w 320"/>
                <a:gd name="T27" fmla="*/ 85 h 224"/>
                <a:gd name="T28" fmla="*/ 288 w 320"/>
                <a:gd name="T29" fmla="*/ 214 h 224"/>
                <a:gd name="T30" fmla="*/ 298 w 320"/>
                <a:gd name="T31" fmla="*/ 224 h 224"/>
                <a:gd name="T32" fmla="*/ 309 w 320"/>
                <a:gd name="T33" fmla="*/ 214 h 224"/>
                <a:gd name="T34" fmla="*/ 309 w 320"/>
                <a:gd name="T35" fmla="*/ 76 h 224"/>
                <a:gd name="T36" fmla="*/ 313 w 320"/>
                <a:gd name="T37" fmla="*/ 74 h 224"/>
                <a:gd name="T38" fmla="*/ 320 w 320"/>
                <a:gd name="T39" fmla="*/ 64 h 224"/>
                <a:gd name="T40" fmla="*/ 313 w 320"/>
                <a:gd name="T41" fmla="*/ 54 h 224"/>
                <a:gd name="T42" fmla="*/ 244 w 320"/>
                <a:gd name="T43" fmla="*/ 167 h 224"/>
                <a:gd name="T44" fmla="*/ 160 w 320"/>
                <a:gd name="T45" fmla="*/ 203 h 224"/>
                <a:gd name="T46" fmla="*/ 75 w 320"/>
                <a:gd name="T47" fmla="*/ 168 h 224"/>
                <a:gd name="T48" fmla="*/ 83 w 320"/>
                <a:gd name="T49" fmla="*/ 107 h 224"/>
                <a:gd name="T50" fmla="*/ 155 w 320"/>
                <a:gd name="T51" fmla="*/ 138 h 224"/>
                <a:gd name="T52" fmla="*/ 160 w 320"/>
                <a:gd name="T53" fmla="*/ 139 h 224"/>
                <a:gd name="T54" fmla="*/ 164 w 320"/>
                <a:gd name="T55" fmla="*/ 138 h 224"/>
                <a:gd name="T56" fmla="*/ 236 w 320"/>
                <a:gd name="T57" fmla="*/ 107 h 224"/>
                <a:gd name="T58" fmla="*/ 244 w 320"/>
                <a:gd name="T59" fmla="*/ 167 h 224"/>
                <a:gd name="T60" fmla="*/ 160 w 320"/>
                <a:gd name="T61" fmla="*/ 117 h 224"/>
                <a:gd name="T62" fmla="*/ 40 w 320"/>
                <a:gd name="T63" fmla="*/ 65 h 224"/>
                <a:gd name="T64" fmla="*/ 160 w 320"/>
                <a:gd name="T65" fmla="*/ 22 h 224"/>
                <a:gd name="T66" fmla="*/ 280 w 320"/>
                <a:gd name="T67" fmla="*/ 65 h 224"/>
                <a:gd name="T68" fmla="*/ 160 w 320"/>
                <a:gd name="T69" fmla="*/ 11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224">
                  <a:moveTo>
                    <a:pt x="313" y="54"/>
                  </a:moveTo>
                  <a:cubicBezTo>
                    <a:pt x="163" y="1"/>
                    <a:pt x="163" y="1"/>
                    <a:pt x="163" y="1"/>
                  </a:cubicBezTo>
                  <a:cubicBezTo>
                    <a:pt x="161" y="0"/>
                    <a:pt x="158" y="0"/>
                    <a:pt x="156" y="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3" y="56"/>
                    <a:pt x="0" y="60"/>
                    <a:pt x="0" y="64"/>
                  </a:cubicBezTo>
                  <a:cubicBezTo>
                    <a:pt x="0" y="68"/>
                    <a:pt x="2" y="72"/>
                    <a:pt x="6" y="74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72"/>
                    <a:pt x="53" y="174"/>
                    <a:pt x="54" y="176"/>
                  </a:cubicBezTo>
                  <a:cubicBezTo>
                    <a:pt x="56" y="178"/>
                    <a:pt x="83" y="224"/>
                    <a:pt x="160" y="224"/>
                  </a:cubicBezTo>
                  <a:cubicBezTo>
                    <a:pt x="223" y="224"/>
                    <a:pt x="262" y="180"/>
                    <a:pt x="264" y="178"/>
                  </a:cubicBezTo>
                  <a:cubicBezTo>
                    <a:pt x="266" y="176"/>
                    <a:pt x="267" y="173"/>
                    <a:pt x="266" y="170"/>
                  </a:cubicBezTo>
                  <a:cubicBezTo>
                    <a:pt x="257" y="98"/>
                    <a:pt x="257" y="98"/>
                    <a:pt x="257" y="98"/>
                  </a:cubicBezTo>
                  <a:cubicBezTo>
                    <a:pt x="288" y="85"/>
                    <a:pt x="288" y="85"/>
                    <a:pt x="288" y="85"/>
                  </a:cubicBezTo>
                  <a:cubicBezTo>
                    <a:pt x="288" y="214"/>
                    <a:pt x="288" y="214"/>
                    <a:pt x="288" y="214"/>
                  </a:cubicBezTo>
                  <a:cubicBezTo>
                    <a:pt x="288" y="220"/>
                    <a:pt x="292" y="224"/>
                    <a:pt x="298" y="224"/>
                  </a:cubicBezTo>
                  <a:cubicBezTo>
                    <a:pt x="304" y="224"/>
                    <a:pt x="309" y="220"/>
                    <a:pt x="309" y="214"/>
                  </a:cubicBezTo>
                  <a:cubicBezTo>
                    <a:pt x="309" y="76"/>
                    <a:pt x="309" y="76"/>
                    <a:pt x="309" y="76"/>
                  </a:cubicBezTo>
                  <a:cubicBezTo>
                    <a:pt x="313" y="74"/>
                    <a:pt x="313" y="74"/>
                    <a:pt x="313" y="74"/>
                  </a:cubicBezTo>
                  <a:cubicBezTo>
                    <a:pt x="317" y="72"/>
                    <a:pt x="320" y="68"/>
                    <a:pt x="320" y="64"/>
                  </a:cubicBezTo>
                  <a:cubicBezTo>
                    <a:pt x="320" y="60"/>
                    <a:pt x="317" y="56"/>
                    <a:pt x="313" y="54"/>
                  </a:cubicBezTo>
                  <a:close/>
                  <a:moveTo>
                    <a:pt x="244" y="167"/>
                  </a:moveTo>
                  <a:cubicBezTo>
                    <a:pt x="235" y="177"/>
                    <a:pt x="203" y="203"/>
                    <a:pt x="160" y="203"/>
                  </a:cubicBezTo>
                  <a:cubicBezTo>
                    <a:pt x="105" y="203"/>
                    <a:pt x="81" y="177"/>
                    <a:pt x="75" y="168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7" y="139"/>
                    <a:pt x="158" y="139"/>
                    <a:pt x="160" y="139"/>
                  </a:cubicBezTo>
                  <a:cubicBezTo>
                    <a:pt x="161" y="139"/>
                    <a:pt x="163" y="139"/>
                    <a:pt x="164" y="138"/>
                  </a:cubicBezTo>
                  <a:cubicBezTo>
                    <a:pt x="236" y="107"/>
                    <a:pt x="236" y="107"/>
                    <a:pt x="236" y="107"/>
                  </a:cubicBezTo>
                  <a:lnTo>
                    <a:pt x="244" y="167"/>
                  </a:lnTo>
                  <a:close/>
                  <a:moveTo>
                    <a:pt x="160" y="117"/>
                  </a:moveTo>
                  <a:cubicBezTo>
                    <a:pt x="40" y="65"/>
                    <a:pt x="40" y="65"/>
                    <a:pt x="40" y="65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280" y="65"/>
                    <a:pt x="280" y="65"/>
                    <a:pt x="280" y="65"/>
                  </a:cubicBezTo>
                  <a:lnTo>
                    <a:pt x="160" y="117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177800" marR="0" lvl="0" indent="-17780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87" name="Freeform 934">
              <a:extLst>
                <a:ext uri="{FF2B5EF4-FFF2-40B4-BE49-F238E27FC236}">
                  <a16:creationId xmlns:a16="http://schemas.microsoft.com/office/drawing/2014/main" id="{7E578E48-410A-2181-D9F5-138049D3F9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5" y="3560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177800" marR="0" lvl="0" indent="-17780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7287245" y="6672695"/>
            <a:ext cx="2092528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"/>
              </a:lnSpc>
            </a:pPr>
            <a:r>
              <a:rPr lang="en-US" sz="600">
                <a:solidFill>
                  <a:srgbClr val="FFFFFF"/>
                </a:solidFill>
                <a:latin typeface="Arial"/>
              </a:rPr>
              <a:t>220519_UNHCR - Mapowanie społeczne 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46922" y="6672695"/>
            <a:ext cx="492327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"/>
              </a:lnSpc>
            </a:pPr>
            <a:r>
              <a:rPr lang="en-US" sz="600">
                <a:solidFill>
                  <a:srgbClr val="FFFFFF"/>
                </a:solidFill>
                <a:latin typeface="Arial"/>
              </a:rPr>
              <a:t>WSS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8963" y="6653302"/>
            <a:ext cx="6339956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"/>
              </a:lnSpc>
            </a:pPr>
            <a:r>
              <a:rPr lang="en-US" sz="600">
                <a:solidFill>
                  <a:srgbClr val="FFFFFF"/>
                </a:solidFill>
                <a:latin typeface="Arial"/>
              </a:rPr>
              <a:t>Informacje te są poufne i zostały przygotowane przez ACME Corp.; nie mogą być wykorzystywane przez osoby trzecie bez uprzedniej pisemnej zgody ACME.</a:t>
            </a:r>
          </a:p>
        </p:txBody>
      </p:sp>
      <p:sp>
        <p:nvSpPr>
          <p:cNvPr id="8" name="AutoShape 8"/>
          <p:cNvSpPr/>
          <p:nvPr/>
        </p:nvSpPr>
        <p:spPr>
          <a:xfrm rot="2759">
            <a:off x="-4764" y="6598800"/>
            <a:ext cx="11866566" cy="0"/>
          </a:xfrm>
          <a:prstGeom prst="line">
            <a:avLst/>
          </a:prstGeom>
          <a:ln w="9525" cap="rnd">
            <a:solidFill>
              <a:srgbClr val="0072B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2683">
            <a:off x="-4760" y="980951"/>
            <a:ext cx="12201526" cy="0"/>
          </a:xfrm>
          <a:prstGeom prst="line">
            <a:avLst/>
          </a:prstGeom>
          <a:ln w="9525" cap="rnd">
            <a:solidFill>
              <a:srgbClr val="0072B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10950027" y="6632653"/>
            <a:ext cx="727903" cy="186776"/>
          </a:xfrm>
          <a:custGeom>
            <a:avLst/>
            <a:gdLst/>
            <a:ahLst/>
            <a:cxnLst/>
            <a:rect l="l" t="t" r="r" b="b"/>
            <a:pathLst>
              <a:path w="1091855" h="280164">
                <a:moveTo>
                  <a:pt x="0" y="0"/>
                </a:moveTo>
                <a:lnTo>
                  <a:pt x="1091855" y="0"/>
                </a:lnTo>
                <a:lnTo>
                  <a:pt x="1091855" y="280164"/>
                </a:lnTo>
                <a:lnTo>
                  <a:pt x="0" y="2801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44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1861800" y="6963902"/>
            <a:ext cx="330200" cy="137160"/>
            <a:chOff x="0" y="0"/>
            <a:chExt cx="660400" cy="2743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60400" cy="274320"/>
            </a:xfrm>
            <a:custGeom>
              <a:avLst/>
              <a:gdLst/>
              <a:ahLst/>
              <a:cxnLst/>
              <a:rect l="l" t="t" r="r" b="b"/>
              <a:pathLst>
                <a:path w="660400" h="274320">
                  <a:moveTo>
                    <a:pt x="0" y="0"/>
                  </a:moveTo>
                  <a:lnTo>
                    <a:pt x="660400" y="0"/>
                  </a:lnTo>
                  <a:lnTo>
                    <a:pt x="660400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rgbClr val="FFFFFF">
                <a:alpha val="49412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0" y="6963902"/>
            <a:ext cx="330200" cy="137160"/>
            <a:chOff x="0" y="0"/>
            <a:chExt cx="660400" cy="2743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0400" cy="274320"/>
            </a:xfrm>
            <a:custGeom>
              <a:avLst/>
              <a:gdLst/>
              <a:ahLst/>
              <a:cxnLst/>
              <a:rect l="l" t="t" r="r" b="b"/>
              <a:pathLst>
                <a:path w="660400" h="274320">
                  <a:moveTo>
                    <a:pt x="0" y="0"/>
                  </a:moveTo>
                  <a:lnTo>
                    <a:pt x="660400" y="0"/>
                  </a:lnTo>
                  <a:lnTo>
                    <a:pt x="660400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rgbClr val="FFFFFF">
                <a:alpha val="49412"/>
              </a:srgbClr>
            </a:solidFill>
          </p:spPr>
        </p:sp>
      </p:grpSp>
      <p:sp>
        <p:nvSpPr>
          <p:cNvPr id="15" name="AutoShape 15"/>
          <p:cNvSpPr/>
          <p:nvPr/>
        </p:nvSpPr>
        <p:spPr>
          <a:xfrm rot="5177082">
            <a:off x="11788304" y="7032482"/>
            <a:ext cx="146994" cy="0"/>
          </a:xfrm>
          <a:prstGeom prst="line">
            <a:avLst/>
          </a:prstGeom>
          <a:ln w="9525" cap="rnd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5177082">
            <a:off x="256704" y="7032482"/>
            <a:ext cx="146994" cy="0"/>
          </a:xfrm>
          <a:prstGeom prst="line">
            <a:avLst/>
          </a:prstGeom>
          <a:ln w="9525" cap="rnd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17"/>
          <p:cNvGrpSpPr/>
          <p:nvPr/>
        </p:nvGrpSpPr>
        <p:grpSpPr>
          <a:xfrm>
            <a:off x="11861800" y="-205740"/>
            <a:ext cx="330200" cy="137160"/>
            <a:chOff x="0" y="0"/>
            <a:chExt cx="660400" cy="2743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60400" cy="274320"/>
            </a:xfrm>
            <a:custGeom>
              <a:avLst/>
              <a:gdLst/>
              <a:ahLst/>
              <a:cxnLst/>
              <a:rect l="l" t="t" r="r" b="b"/>
              <a:pathLst>
                <a:path w="660400" h="274320">
                  <a:moveTo>
                    <a:pt x="0" y="0"/>
                  </a:moveTo>
                  <a:lnTo>
                    <a:pt x="660400" y="0"/>
                  </a:lnTo>
                  <a:lnTo>
                    <a:pt x="660400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rgbClr val="FFFFFF">
                <a:alpha val="49412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0" y="-205740"/>
            <a:ext cx="330200" cy="137160"/>
            <a:chOff x="0" y="0"/>
            <a:chExt cx="660400" cy="2743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60400" cy="274320"/>
            </a:xfrm>
            <a:custGeom>
              <a:avLst/>
              <a:gdLst/>
              <a:ahLst/>
              <a:cxnLst/>
              <a:rect l="l" t="t" r="r" b="b"/>
              <a:pathLst>
                <a:path w="660400" h="274320">
                  <a:moveTo>
                    <a:pt x="0" y="0"/>
                  </a:moveTo>
                  <a:lnTo>
                    <a:pt x="660400" y="0"/>
                  </a:lnTo>
                  <a:lnTo>
                    <a:pt x="660400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rgbClr val="FFFFFF">
                <a:alpha val="49412"/>
              </a:srgbClr>
            </a:solidFill>
          </p:spPr>
        </p:sp>
      </p:grpSp>
      <p:sp>
        <p:nvSpPr>
          <p:cNvPr id="21" name="AutoShape 21"/>
          <p:cNvSpPr/>
          <p:nvPr/>
        </p:nvSpPr>
        <p:spPr>
          <a:xfrm rot="5177082">
            <a:off x="11788304" y="-137160"/>
            <a:ext cx="146994" cy="0"/>
          </a:xfrm>
          <a:prstGeom prst="line">
            <a:avLst/>
          </a:prstGeom>
          <a:ln w="9525" cap="rnd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5177082">
            <a:off x="256704" y="-137160"/>
            <a:ext cx="146994" cy="0"/>
          </a:xfrm>
          <a:prstGeom prst="line">
            <a:avLst/>
          </a:prstGeom>
          <a:ln w="9525" cap="rnd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TextBox 23"/>
          <p:cNvSpPr txBox="1"/>
          <p:nvPr/>
        </p:nvSpPr>
        <p:spPr>
          <a:xfrm>
            <a:off x="358965" y="375679"/>
            <a:ext cx="11627329" cy="428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999" b="0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Lato Bold"/>
                <a:cs typeface="Arial"/>
              </a:rPr>
              <a:t>Założenia do projektu pilotażowego</a:t>
            </a:r>
            <a:endParaRPr kumimoji="0" lang="en-US" sz="2999" b="0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Lato Bold"/>
              <a:cs typeface="Arial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330200" y="1236686"/>
            <a:ext cx="5110132" cy="315243"/>
            <a:chOff x="0" y="0"/>
            <a:chExt cx="10220264" cy="63048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0220325" cy="630428"/>
            </a:xfrm>
            <a:custGeom>
              <a:avLst/>
              <a:gdLst/>
              <a:ahLst/>
              <a:cxnLst/>
              <a:rect l="l" t="t" r="r" b="b"/>
              <a:pathLst>
                <a:path w="10220325" h="630428">
                  <a:moveTo>
                    <a:pt x="0" y="0"/>
                  </a:moveTo>
                  <a:lnTo>
                    <a:pt x="10220325" y="0"/>
                  </a:lnTo>
                  <a:lnTo>
                    <a:pt x="10220325" y="630428"/>
                  </a:lnTo>
                  <a:lnTo>
                    <a:pt x="0" y="630428"/>
                  </a:lnTo>
                  <a:close/>
                </a:path>
              </a:pathLst>
            </a:custGeom>
            <a:solidFill>
              <a:srgbClr val="186DAB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10220264" cy="64001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1440"/>
                </a:lnSpc>
              </a:pPr>
              <a:r>
                <a:rPr lang="en-US" sz="1200">
                  <a:solidFill>
                    <a:srgbClr val="FFFFFF"/>
                  </a:solidFill>
                  <a:latin typeface="Lato"/>
                </a:rPr>
                <a:t>Uzasadnienie projektu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391149" y="1691797"/>
            <a:ext cx="5207191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7181" lvl="1" indent="-108591" algn="just">
              <a:lnSpc>
                <a:spcPts val="1440"/>
              </a:lnSpc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Lato"/>
              </a:rPr>
              <a:t>W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dniu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1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marca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2023 r. w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Polsce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wdrożono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nowe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rozporządzenie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skierowane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do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uchodźców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z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Ukrainy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którzy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przebywają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w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obiektach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zbiorowego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zakwaterowania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dłużej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niż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120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dni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.</a:t>
            </a:r>
          </a:p>
          <a:p>
            <a:pPr marL="253377" lvl="1" indent="-126689" algn="just">
              <a:lnSpc>
                <a:spcPts val="1680"/>
              </a:lnSpc>
            </a:pPr>
            <a:endParaRPr lang="en-US" sz="1200" dirty="0">
              <a:solidFill>
                <a:srgbClr val="000000"/>
              </a:solidFill>
              <a:latin typeface="Lato"/>
            </a:endParaRPr>
          </a:p>
          <a:p>
            <a:pPr marL="217181" lvl="1" indent="-108591" algn="just">
              <a:lnSpc>
                <a:spcPts val="1440"/>
              </a:lnSpc>
              <a:buFont typeface="Arial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Lato"/>
              </a:rPr>
              <a:t>Przepis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ten,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egzekwowany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przez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polski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rząd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, ma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na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celu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zachęcenie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uchodźców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którzy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posiadają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zdolność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do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pracy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, do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samodzielności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.</a:t>
            </a:r>
          </a:p>
          <a:p>
            <a:pPr marL="253377" lvl="1" indent="-126689" algn="just">
              <a:lnSpc>
                <a:spcPts val="1680"/>
              </a:lnSpc>
            </a:pPr>
            <a:endParaRPr lang="en-US" sz="1200" dirty="0">
              <a:solidFill>
                <a:srgbClr val="000000"/>
              </a:solidFill>
              <a:latin typeface="Lato"/>
            </a:endParaRPr>
          </a:p>
          <a:p>
            <a:pPr marL="217181" lvl="1" indent="-108591" algn="just">
              <a:lnSpc>
                <a:spcPts val="1440"/>
              </a:lnSpc>
              <a:buFont typeface="Arial"/>
              <a:buChar char="•"/>
            </a:pPr>
            <a:r>
              <a:rPr lang="pl-PL" sz="1200" dirty="0">
                <a:solidFill>
                  <a:srgbClr val="000000"/>
                </a:solidFill>
                <a:latin typeface="Lato"/>
              </a:rPr>
              <a:t>Na przełomie maja i czerwca w zbiorowych ośrodkach zakwaterowania przebywalo w Polsce </a:t>
            </a:r>
            <a:r>
              <a:rPr lang="pl-PL" sz="1200" dirty="0">
                <a:solidFill>
                  <a:srgbClr val="0072BC"/>
                </a:solidFill>
                <a:latin typeface="Lato Bold"/>
              </a:rPr>
              <a:t>54,000</a:t>
            </a:r>
            <a:r>
              <a:rPr lang="pl-PL" sz="1200" dirty="0">
                <a:solidFill>
                  <a:srgbClr val="000000"/>
                </a:solidFill>
                <a:latin typeface="Lato"/>
              </a:rPr>
              <a:t> uchodźców.</a:t>
            </a:r>
            <a:endParaRPr lang="en-US" sz="1200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7083140" y="6560466"/>
            <a:ext cx="146460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>
                <a:solidFill>
                  <a:srgbClr val="000000"/>
                </a:solidFill>
                <a:latin typeface="Lato Bold"/>
              </a:rPr>
              <a:t>WSTĘPNA ANALIZA PRZEPROWADZONA PRZEZ: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330200" y="3690707"/>
            <a:ext cx="5110132" cy="315243"/>
            <a:chOff x="0" y="0"/>
            <a:chExt cx="10220264" cy="63048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220325" cy="630428"/>
            </a:xfrm>
            <a:custGeom>
              <a:avLst/>
              <a:gdLst/>
              <a:ahLst/>
              <a:cxnLst/>
              <a:rect l="l" t="t" r="r" b="b"/>
              <a:pathLst>
                <a:path w="10220325" h="630428">
                  <a:moveTo>
                    <a:pt x="0" y="0"/>
                  </a:moveTo>
                  <a:lnTo>
                    <a:pt x="10220325" y="0"/>
                  </a:lnTo>
                  <a:lnTo>
                    <a:pt x="10220325" y="630428"/>
                  </a:lnTo>
                  <a:lnTo>
                    <a:pt x="0" y="630428"/>
                  </a:lnTo>
                  <a:close/>
                </a:path>
              </a:pathLst>
            </a:custGeom>
            <a:solidFill>
              <a:srgbClr val="186DAB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10220264" cy="64001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1440"/>
                </a:lnSpc>
              </a:pPr>
              <a:r>
                <a:rPr lang="en-US" sz="1200">
                  <a:solidFill>
                    <a:srgbClr val="FFFFFF"/>
                  </a:solidFill>
                  <a:latin typeface="Lato"/>
                </a:rPr>
                <a:t>Główny cel projektu </a:t>
              </a: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391149" y="4145818"/>
            <a:ext cx="5466800" cy="223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7181" lvl="1" indent="-108591" algn="just">
              <a:lnSpc>
                <a:spcPts val="1440"/>
              </a:lnSpc>
              <a:buFont typeface="Arial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Lato"/>
              </a:rPr>
              <a:t>Zwiększona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samodzielność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i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niezależność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ekonomiczna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uchodźców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przebywających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w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obiektach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zbiorowego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zakwaterowania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.</a:t>
            </a:r>
          </a:p>
          <a:p>
            <a:pPr marL="253377" lvl="1" indent="-126689" algn="just">
              <a:lnSpc>
                <a:spcPts val="1680"/>
              </a:lnSpc>
            </a:pPr>
            <a:endParaRPr lang="en-US" sz="1200" dirty="0">
              <a:solidFill>
                <a:srgbClr val="000000"/>
              </a:solidFill>
              <a:latin typeface="Lato"/>
            </a:endParaRPr>
          </a:p>
          <a:p>
            <a:pPr marL="217181" lvl="1" indent="-108591" algn="just">
              <a:lnSpc>
                <a:spcPts val="1440"/>
              </a:lnSpc>
              <a:buFont typeface="Arial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Lato"/>
              </a:rPr>
              <a:t>Wzmocniona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współpraca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między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sektorem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prywatnym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władzami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społecznościami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uchodźców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i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innymi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podmiotami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w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zakresie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usuwania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barier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dla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godnego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zatrudnienia</a:t>
            </a:r>
            <a:endParaRPr lang="pl-PL" sz="1200" dirty="0">
              <a:solidFill>
                <a:srgbClr val="000000"/>
              </a:solidFill>
              <a:latin typeface="Lato"/>
            </a:endParaRPr>
          </a:p>
          <a:p>
            <a:pPr marL="217181" lvl="1" indent="-108591" algn="just">
              <a:lnSpc>
                <a:spcPts val="1440"/>
              </a:lnSpc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Lato"/>
            </a:endParaRPr>
          </a:p>
          <a:p>
            <a:pPr marL="217181" lvl="1" indent="-108591" algn="just">
              <a:lnSpc>
                <a:spcPts val="1440"/>
              </a:lnSpc>
              <a:buFont typeface="Arial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Lato"/>
              </a:rPr>
              <a:t>Większe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zaangażowanie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pracodawców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w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zatrudnianie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budowanie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potencjału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i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zatrzymywanie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pracowników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o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statusie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uchodźczym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.</a:t>
            </a:r>
          </a:p>
          <a:p>
            <a:pPr marL="253377" lvl="1" indent="-126689" algn="just">
              <a:lnSpc>
                <a:spcPts val="1680"/>
              </a:lnSpc>
            </a:pPr>
            <a:endParaRPr lang="en-US" sz="1200" dirty="0">
              <a:solidFill>
                <a:srgbClr val="000000"/>
              </a:solidFill>
              <a:latin typeface="Lato"/>
            </a:endParaRPr>
          </a:p>
          <a:p>
            <a:pPr marL="217181" lvl="1" indent="-108591" algn="just">
              <a:lnSpc>
                <a:spcPts val="1440"/>
              </a:lnSpc>
              <a:buFont typeface="Arial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Lato"/>
              </a:rPr>
              <a:t>Zademonstrowanie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skuteczności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Modalności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Aktywizacji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Zawodowej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dla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długotrwale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bezrobotnych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którą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można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powielić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na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poziomie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krajowym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.</a:t>
            </a:r>
          </a:p>
        </p:txBody>
      </p:sp>
      <p:sp>
        <p:nvSpPr>
          <p:cNvPr id="33" name="Freeform 33"/>
          <p:cNvSpPr/>
          <p:nvPr/>
        </p:nvSpPr>
        <p:spPr>
          <a:xfrm>
            <a:off x="6390526" y="1305129"/>
            <a:ext cx="4790254" cy="4771156"/>
          </a:xfrm>
          <a:custGeom>
            <a:avLst/>
            <a:gdLst/>
            <a:ahLst/>
            <a:cxnLst/>
            <a:rect l="l" t="t" r="r" b="b"/>
            <a:pathLst>
              <a:path w="7185381" h="7156734">
                <a:moveTo>
                  <a:pt x="0" y="0"/>
                </a:moveTo>
                <a:lnTo>
                  <a:pt x="7185381" y="0"/>
                </a:lnTo>
                <a:lnTo>
                  <a:pt x="7185381" y="7156734"/>
                </a:lnTo>
                <a:lnTo>
                  <a:pt x="0" y="71567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439" r="-24962"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9546891" y="236438"/>
            <a:ext cx="2318035" cy="634756"/>
          </a:xfrm>
          <a:custGeom>
            <a:avLst/>
            <a:gdLst/>
            <a:ahLst/>
            <a:cxnLst/>
            <a:rect l="l" t="t" r="r" b="b"/>
            <a:pathLst>
              <a:path w="3477052" h="952134">
                <a:moveTo>
                  <a:pt x="0" y="0"/>
                </a:moveTo>
                <a:lnTo>
                  <a:pt x="3477053" y="0"/>
                </a:lnTo>
                <a:lnTo>
                  <a:pt x="3477053" y="952134"/>
                </a:lnTo>
                <a:lnTo>
                  <a:pt x="0" y="9521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715976" y="6650337"/>
            <a:ext cx="141034" cy="138494"/>
          </a:xfrm>
          <a:custGeom>
            <a:avLst/>
            <a:gdLst/>
            <a:ahLst/>
            <a:cxnLst/>
            <a:rect l="l" t="t" r="r" b="b"/>
            <a:pathLst>
              <a:path w="282067" h="276987">
                <a:moveTo>
                  <a:pt x="0" y="0"/>
                </a:moveTo>
                <a:lnTo>
                  <a:pt x="282067" y="0"/>
                </a:lnTo>
                <a:lnTo>
                  <a:pt x="282067" y="276987"/>
                </a:lnTo>
                <a:lnTo>
                  <a:pt x="0" y="276987"/>
                </a:lnTo>
              </a:path>
            </a:pathLst>
          </a:custGeom>
          <a:solidFill>
            <a:srgbClr val="FFFFFF"/>
          </a:solidFill>
        </p:spPr>
      </p:sp>
      <p:sp>
        <p:nvSpPr>
          <p:cNvPr id="5" name="TextBox 5"/>
          <p:cNvSpPr txBox="1"/>
          <p:nvPr/>
        </p:nvSpPr>
        <p:spPr>
          <a:xfrm>
            <a:off x="7287245" y="6672695"/>
            <a:ext cx="2092528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"/>
              </a:lnSpc>
            </a:pPr>
            <a:r>
              <a:rPr lang="en-US" sz="600">
                <a:solidFill>
                  <a:srgbClr val="FFFFFF"/>
                </a:solidFill>
                <a:latin typeface="Arial"/>
              </a:rPr>
              <a:t>220519_UNHCR - Mapowanie społeczne 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46922" y="6672695"/>
            <a:ext cx="492327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"/>
              </a:lnSpc>
            </a:pPr>
            <a:r>
              <a:rPr lang="en-US" sz="600">
                <a:solidFill>
                  <a:srgbClr val="FFFFFF"/>
                </a:solidFill>
                <a:latin typeface="Arial"/>
              </a:rPr>
              <a:t>WSS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8963" y="6653302"/>
            <a:ext cx="6339956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"/>
              </a:lnSpc>
            </a:pPr>
            <a:r>
              <a:rPr lang="en-US" sz="600">
                <a:solidFill>
                  <a:srgbClr val="FFFFFF"/>
                </a:solidFill>
                <a:latin typeface="Arial"/>
              </a:rPr>
              <a:t>Informacje te są poufne i zostały przygotowane przez ACME Corp.; nie mogą być wykorzystywane przez osoby trzecie bez uprzedniej pisemnej zgody ACME.</a:t>
            </a:r>
          </a:p>
        </p:txBody>
      </p:sp>
      <p:sp>
        <p:nvSpPr>
          <p:cNvPr id="8" name="AutoShape 8"/>
          <p:cNvSpPr/>
          <p:nvPr/>
        </p:nvSpPr>
        <p:spPr>
          <a:xfrm rot="2759">
            <a:off x="-4764" y="6598800"/>
            <a:ext cx="11866566" cy="0"/>
          </a:xfrm>
          <a:prstGeom prst="line">
            <a:avLst/>
          </a:prstGeom>
          <a:ln w="9525" cap="rnd">
            <a:solidFill>
              <a:srgbClr val="0072B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2683">
            <a:off x="-4760" y="980951"/>
            <a:ext cx="12201526" cy="0"/>
          </a:xfrm>
          <a:prstGeom prst="line">
            <a:avLst/>
          </a:prstGeom>
          <a:ln w="9525" cap="rnd">
            <a:solidFill>
              <a:srgbClr val="0072B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10950027" y="6632653"/>
            <a:ext cx="727903" cy="186776"/>
          </a:xfrm>
          <a:custGeom>
            <a:avLst/>
            <a:gdLst/>
            <a:ahLst/>
            <a:cxnLst/>
            <a:rect l="l" t="t" r="r" b="b"/>
            <a:pathLst>
              <a:path w="1091855" h="280164">
                <a:moveTo>
                  <a:pt x="0" y="0"/>
                </a:moveTo>
                <a:lnTo>
                  <a:pt x="1091855" y="0"/>
                </a:lnTo>
                <a:lnTo>
                  <a:pt x="1091855" y="280164"/>
                </a:lnTo>
                <a:lnTo>
                  <a:pt x="0" y="2801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44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1861800" y="6963902"/>
            <a:ext cx="330200" cy="137160"/>
            <a:chOff x="0" y="0"/>
            <a:chExt cx="660400" cy="2743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60400" cy="274320"/>
            </a:xfrm>
            <a:custGeom>
              <a:avLst/>
              <a:gdLst/>
              <a:ahLst/>
              <a:cxnLst/>
              <a:rect l="l" t="t" r="r" b="b"/>
              <a:pathLst>
                <a:path w="660400" h="274320">
                  <a:moveTo>
                    <a:pt x="0" y="0"/>
                  </a:moveTo>
                  <a:lnTo>
                    <a:pt x="660400" y="0"/>
                  </a:lnTo>
                  <a:lnTo>
                    <a:pt x="660400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rgbClr val="FFFFFF">
                <a:alpha val="49412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0" y="6963902"/>
            <a:ext cx="330200" cy="137160"/>
            <a:chOff x="0" y="0"/>
            <a:chExt cx="660400" cy="2743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0400" cy="274320"/>
            </a:xfrm>
            <a:custGeom>
              <a:avLst/>
              <a:gdLst/>
              <a:ahLst/>
              <a:cxnLst/>
              <a:rect l="l" t="t" r="r" b="b"/>
              <a:pathLst>
                <a:path w="660400" h="274320">
                  <a:moveTo>
                    <a:pt x="0" y="0"/>
                  </a:moveTo>
                  <a:lnTo>
                    <a:pt x="660400" y="0"/>
                  </a:lnTo>
                  <a:lnTo>
                    <a:pt x="660400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rgbClr val="FFFFFF">
                <a:alpha val="49412"/>
              </a:srgbClr>
            </a:solidFill>
          </p:spPr>
        </p:sp>
      </p:grpSp>
      <p:sp>
        <p:nvSpPr>
          <p:cNvPr id="15" name="AutoShape 15"/>
          <p:cNvSpPr/>
          <p:nvPr/>
        </p:nvSpPr>
        <p:spPr>
          <a:xfrm rot="5177082">
            <a:off x="11788304" y="7032482"/>
            <a:ext cx="146994" cy="0"/>
          </a:xfrm>
          <a:prstGeom prst="line">
            <a:avLst/>
          </a:prstGeom>
          <a:ln w="9525" cap="rnd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5177082">
            <a:off x="256704" y="7032482"/>
            <a:ext cx="146994" cy="0"/>
          </a:xfrm>
          <a:prstGeom prst="line">
            <a:avLst/>
          </a:prstGeom>
          <a:ln w="9525" cap="rnd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17"/>
          <p:cNvGrpSpPr/>
          <p:nvPr/>
        </p:nvGrpSpPr>
        <p:grpSpPr>
          <a:xfrm>
            <a:off x="11861800" y="-205740"/>
            <a:ext cx="330200" cy="137160"/>
            <a:chOff x="0" y="0"/>
            <a:chExt cx="660400" cy="2743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60400" cy="274320"/>
            </a:xfrm>
            <a:custGeom>
              <a:avLst/>
              <a:gdLst/>
              <a:ahLst/>
              <a:cxnLst/>
              <a:rect l="l" t="t" r="r" b="b"/>
              <a:pathLst>
                <a:path w="660400" h="274320">
                  <a:moveTo>
                    <a:pt x="0" y="0"/>
                  </a:moveTo>
                  <a:lnTo>
                    <a:pt x="660400" y="0"/>
                  </a:lnTo>
                  <a:lnTo>
                    <a:pt x="660400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rgbClr val="FFFFFF">
                <a:alpha val="49412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0" y="-205740"/>
            <a:ext cx="330200" cy="137160"/>
            <a:chOff x="0" y="0"/>
            <a:chExt cx="660400" cy="2743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60400" cy="274320"/>
            </a:xfrm>
            <a:custGeom>
              <a:avLst/>
              <a:gdLst/>
              <a:ahLst/>
              <a:cxnLst/>
              <a:rect l="l" t="t" r="r" b="b"/>
              <a:pathLst>
                <a:path w="660400" h="274320">
                  <a:moveTo>
                    <a:pt x="0" y="0"/>
                  </a:moveTo>
                  <a:lnTo>
                    <a:pt x="660400" y="0"/>
                  </a:lnTo>
                  <a:lnTo>
                    <a:pt x="660400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rgbClr val="FFFFFF">
                <a:alpha val="49412"/>
              </a:srgbClr>
            </a:solidFill>
          </p:spPr>
        </p:sp>
      </p:grpSp>
      <p:sp>
        <p:nvSpPr>
          <p:cNvPr id="21" name="AutoShape 21"/>
          <p:cNvSpPr/>
          <p:nvPr/>
        </p:nvSpPr>
        <p:spPr>
          <a:xfrm rot="5177082">
            <a:off x="11788304" y="-137160"/>
            <a:ext cx="146994" cy="0"/>
          </a:xfrm>
          <a:prstGeom prst="line">
            <a:avLst/>
          </a:prstGeom>
          <a:ln w="9525" cap="rnd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5177082">
            <a:off x="256704" y="-137160"/>
            <a:ext cx="146994" cy="0"/>
          </a:xfrm>
          <a:prstGeom prst="line">
            <a:avLst/>
          </a:prstGeom>
          <a:ln w="9525" cap="rnd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TextBox 23"/>
          <p:cNvSpPr txBox="1"/>
          <p:nvPr/>
        </p:nvSpPr>
        <p:spPr>
          <a:xfrm>
            <a:off x="358965" y="375273"/>
            <a:ext cx="11627329" cy="428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999" b="0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Lato Bold"/>
                <a:cs typeface="Arial"/>
              </a:rPr>
              <a:t>Założenia do projektu pilotażowego</a:t>
            </a:r>
            <a:endParaRPr kumimoji="0" lang="en-US" sz="2999" b="0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Lato Bold"/>
              <a:cs typeface="Arial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330200" y="1236686"/>
            <a:ext cx="5110132" cy="315243"/>
            <a:chOff x="0" y="0"/>
            <a:chExt cx="10220264" cy="63048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0220325" cy="630428"/>
            </a:xfrm>
            <a:custGeom>
              <a:avLst/>
              <a:gdLst/>
              <a:ahLst/>
              <a:cxnLst/>
              <a:rect l="l" t="t" r="r" b="b"/>
              <a:pathLst>
                <a:path w="10220325" h="630428">
                  <a:moveTo>
                    <a:pt x="0" y="0"/>
                  </a:moveTo>
                  <a:lnTo>
                    <a:pt x="10220325" y="0"/>
                  </a:lnTo>
                  <a:lnTo>
                    <a:pt x="10220325" y="630428"/>
                  </a:lnTo>
                  <a:lnTo>
                    <a:pt x="0" y="630428"/>
                  </a:lnTo>
                  <a:close/>
                </a:path>
              </a:pathLst>
            </a:custGeom>
            <a:solidFill>
              <a:srgbClr val="186DAB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10220264" cy="64001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1440"/>
                </a:lnSpc>
              </a:pPr>
              <a:r>
                <a:rPr lang="en-US" sz="1200">
                  <a:solidFill>
                    <a:srgbClr val="FFFFFF"/>
                  </a:solidFill>
                  <a:latin typeface="Lato"/>
                </a:rPr>
                <a:t>Cele szczegółowe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391149" y="1691797"/>
            <a:ext cx="5466796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7181" lvl="1" indent="-108591" algn="just">
              <a:lnSpc>
                <a:spcPts val="1440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Lato Bold"/>
              </a:rPr>
              <a:t>Opracowanie i wdrożenie ścieżki dla uchodźców przebywających w schroniskach zbiorowych, którzy spełniają następujące kryteria:</a:t>
            </a:r>
          </a:p>
          <a:p>
            <a:pPr marL="253377" lvl="1" indent="-126689" algn="just">
              <a:lnSpc>
                <a:spcPts val="1680"/>
              </a:lnSpc>
            </a:pPr>
            <a:endParaRPr lang="en-US" sz="1200">
              <a:solidFill>
                <a:srgbClr val="000000"/>
              </a:solidFill>
              <a:latin typeface="Lato Bold"/>
            </a:endParaRPr>
          </a:p>
          <a:p>
            <a:pPr marL="217181" lvl="1" indent="-108591" algn="just">
              <a:lnSpc>
                <a:spcPts val="1440"/>
              </a:lnSpc>
            </a:pPr>
            <a:r>
              <a:rPr lang="en-US" sz="1200">
                <a:solidFill>
                  <a:srgbClr val="000000"/>
                </a:solidFill>
                <a:latin typeface="Lato"/>
              </a:rPr>
              <a:t>i) zamieszkiwali w obiekcie zbiorowego zakwaterowania przez co najmniej 3 miesiące w momencie przystąpienia do projektu.</a:t>
            </a:r>
          </a:p>
          <a:p>
            <a:pPr marL="217181" lvl="1" indent="-108591" algn="just">
              <a:lnSpc>
                <a:spcPts val="1440"/>
              </a:lnSpc>
            </a:pPr>
            <a:r>
              <a:rPr lang="en-US" sz="1200">
                <a:solidFill>
                  <a:srgbClr val="000000"/>
                </a:solidFill>
                <a:latin typeface="Lato"/>
              </a:rPr>
              <a:t>ii) są bezrobotni od ponad 6 miesięcy.</a:t>
            </a:r>
          </a:p>
          <a:p>
            <a:pPr marL="217181" lvl="1" indent="-108591" algn="just">
              <a:lnSpc>
                <a:spcPts val="1440"/>
              </a:lnSpc>
            </a:pPr>
            <a:r>
              <a:rPr lang="en-US" sz="1200">
                <a:solidFill>
                  <a:srgbClr val="000000"/>
                </a:solidFill>
                <a:latin typeface="Lato"/>
              </a:rPr>
              <a:t>iii) Posiadają pewną formę know-how, kwalifikacji akademickich lub zdolności technicznych, które można powiązać z możliwościami zatrudnienia.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7083140" y="6560466"/>
            <a:ext cx="146460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>
                <a:solidFill>
                  <a:srgbClr val="000000"/>
                </a:solidFill>
                <a:latin typeface="Lato Bold"/>
              </a:rPr>
              <a:t>WSTĘPNA ANALIZA PRZEPROWADZONA PRZEZ: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91149" y="3312306"/>
            <a:ext cx="5466792" cy="3308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7181" lvl="1" indent="-108591" algn="just">
              <a:lnSpc>
                <a:spcPts val="1440"/>
              </a:lnSpc>
              <a:buFont typeface="Arial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Lato Bold"/>
              </a:rPr>
              <a:t>Wdrożenie</a:t>
            </a:r>
            <a:r>
              <a:rPr lang="en-US" sz="12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Bold"/>
              </a:rPr>
              <a:t>ścieżki</a:t>
            </a:r>
            <a:r>
              <a:rPr lang="en-US" sz="12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Bold"/>
              </a:rPr>
              <a:t>prowadzącej</a:t>
            </a:r>
            <a:r>
              <a:rPr lang="en-US" sz="1200" dirty="0">
                <a:solidFill>
                  <a:srgbClr val="000000"/>
                </a:solidFill>
                <a:latin typeface="Lato Bold"/>
              </a:rPr>
              <a:t> do </a:t>
            </a:r>
            <a:r>
              <a:rPr lang="en-US" sz="1200" dirty="0" err="1">
                <a:solidFill>
                  <a:srgbClr val="000000"/>
                </a:solidFill>
                <a:latin typeface="Lato Bold"/>
              </a:rPr>
              <a:t>zatrudnienia</a:t>
            </a:r>
            <a:r>
              <a:rPr lang="en-US" sz="12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Bold"/>
              </a:rPr>
              <a:t>dla</a:t>
            </a:r>
            <a:r>
              <a:rPr lang="en-US" sz="12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1200" dirty="0">
                <a:solidFill>
                  <a:srgbClr val="0072BC"/>
                </a:solidFill>
                <a:latin typeface="Lato Bold"/>
              </a:rPr>
              <a:t>70 </a:t>
            </a:r>
            <a:r>
              <a:rPr lang="en-US" sz="1200" dirty="0" err="1">
                <a:solidFill>
                  <a:srgbClr val="000000"/>
                </a:solidFill>
                <a:latin typeface="Lato Bold"/>
              </a:rPr>
              <a:t>uchodźców</a:t>
            </a:r>
            <a:r>
              <a:rPr lang="en-US" sz="1200" dirty="0">
                <a:solidFill>
                  <a:srgbClr val="000000"/>
                </a:solidFill>
                <a:latin typeface="Lato Bold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Lato Bold"/>
              </a:rPr>
              <a:t>zapewniającej</a:t>
            </a:r>
            <a:r>
              <a:rPr lang="en-US" sz="12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Bold"/>
              </a:rPr>
              <a:t>następujące</a:t>
            </a:r>
            <a:r>
              <a:rPr lang="en-US" sz="12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Bold"/>
              </a:rPr>
              <a:t>warunki</a:t>
            </a:r>
            <a:r>
              <a:rPr lang="en-US" sz="12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Bold"/>
              </a:rPr>
              <a:t>zatrudnienia</a:t>
            </a:r>
            <a:r>
              <a:rPr lang="en-US" sz="1200" dirty="0">
                <a:solidFill>
                  <a:srgbClr val="000000"/>
                </a:solidFill>
                <a:latin typeface="Lato Bold"/>
              </a:rPr>
              <a:t>:</a:t>
            </a:r>
          </a:p>
          <a:p>
            <a:pPr marL="253377" lvl="1" indent="-126689" algn="just">
              <a:lnSpc>
                <a:spcPts val="1680"/>
              </a:lnSpc>
            </a:pPr>
            <a:endParaRPr lang="en-US" sz="1200" dirty="0">
              <a:solidFill>
                <a:srgbClr val="000000"/>
              </a:solidFill>
              <a:latin typeface="Lato Bold"/>
            </a:endParaRPr>
          </a:p>
          <a:p>
            <a:pPr marL="217181" lvl="1" indent="-108591" algn="just">
              <a:lnSpc>
                <a:spcPts val="1440"/>
              </a:lnSpc>
            </a:pPr>
            <a:r>
              <a:rPr lang="en-US" sz="1200" dirty="0">
                <a:solidFill>
                  <a:srgbClr val="000000"/>
                </a:solidFill>
                <a:latin typeface="Lato"/>
              </a:rPr>
              <a:t>i)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Zapewnienie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zatrudnienia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na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podstawie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umowy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o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pracę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umowy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cywilnoprawnej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lub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samozatrudnienia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.</a:t>
            </a:r>
          </a:p>
          <a:p>
            <a:pPr marL="217181" lvl="1" indent="-108591" algn="just">
              <a:lnSpc>
                <a:spcPts val="1440"/>
              </a:lnSpc>
            </a:pPr>
            <a:r>
              <a:rPr lang="en-US" sz="1200" dirty="0">
                <a:solidFill>
                  <a:srgbClr val="000000"/>
                </a:solidFill>
                <a:latin typeface="Lato"/>
              </a:rPr>
              <a:t>ii)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Zatrudnienie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na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czas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określony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wynoszący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co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najmniej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6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miesięcy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umowa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na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czas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nieokreślony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lub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samozatrudnienie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trwające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nieprzerwanie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dłużej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niż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3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miesiące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.</a:t>
            </a:r>
          </a:p>
          <a:p>
            <a:pPr marL="217181" lvl="1" indent="-108591" algn="just">
              <a:lnSpc>
                <a:spcPts val="1440"/>
              </a:lnSpc>
            </a:pPr>
            <a:r>
              <a:rPr lang="en-US" sz="1200" dirty="0">
                <a:solidFill>
                  <a:srgbClr val="000000"/>
                </a:solidFill>
                <a:latin typeface="Lato"/>
              </a:rPr>
              <a:t>iii)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Wszyscy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zatrudnieni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uczestnicy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muszą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zarabiać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co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najmniej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płacę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minimalną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na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stanowisku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pełnoetatowym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lub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"/>
              </a:rPr>
              <a:t>równoważnym</a:t>
            </a:r>
            <a:r>
              <a:rPr lang="en-US" sz="1200" dirty="0">
                <a:solidFill>
                  <a:srgbClr val="000000"/>
                </a:solidFill>
                <a:latin typeface="Lato"/>
              </a:rPr>
              <a:t>.</a:t>
            </a:r>
          </a:p>
          <a:p>
            <a:pPr marL="253377" lvl="1" indent="-126689" algn="just">
              <a:lnSpc>
                <a:spcPts val="1680"/>
              </a:lnSpc>
            </a:pPr>
            <a:endParaRPr lang="en-US" sz="1200" dirty="0">
              <a:solidFill>
                <a:srgbClr val="000000"/>
              </a:solidFill>
              <a:latin typeface="Lato"/>
            </a:endParaRPr>
          </a:p>
          <a:p>
            <a:pPr marL="217181" lvl="1" indent="-108591" algn="just">
              <a:lnSpc>
                <a:spcPts val="1440"/>
              </a:lnSpc>
              <a:buFont typeface="Arial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Lato Bold"/>
              </a:rPr>
              <a:t>Opracowanie</a:t>
            </a:r>
            <a:r>
              <a:rPr lang="en-US" sz="12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Bold"/>
              </a:rPr>
              <a:t>metodologii</a:t>
            </a:r>
            <a:r>
              <a:rPr lang="en-US" sz="12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Bold"/>
              </a:rPr>
              <a:t>opartej</a:t>
            </a:r>
            <a:r>
              <a:rPr lang="en-US" sz="12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Bold"/>
              </a:rPr>
              <a:t>na</a:t>
            </a:r>
            <a:r>
              <a:rPr lang="en-US" sz="12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Bold"/>
              </a:rPr>
              <a:t>dowodach</a:t>
            </a:r>
            <a:r>
              <a:rPr lang="en-US" sz="1200" dirty="0">
                <a:solidFill>
                  <a:srgbClr val="000000"/>
                </a:solidFill>
                <a:latin typeface="Lato Bold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Lato Bold"/>
              </a:rPr>
              <a:t>przedstawionej</a:t>
            </a:r>
            <a:r>
              <a:rPr lang="en-US" sz="1200" dirty="0">
                <a:solidFill>
                  <a:srgbClr val="000000"/>
                </a:solidFill>
                <a:latin typeface="Lato Bold"/>
              </a:rPr>
              <a:t> w </a:t>
            </a:r>
            <a:r>
              <a:rPr lang="en-US" sz="1200" dirty="0" err="1">
                <a:solidFill>
                  <a:srgbClr val="000000"/>
                </a:solidFill>
                <a:latin typeface="Lato Bold"/>
              </a:rPr>
              <a:t>formie</a:t>
            </a:r>
            <a:r>
              <a:rPr lang="en-US" sz="12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Bold"/>
              </a:rPr>
              <a:t>pisemnego</a:t>
            </a:r>
            <a:r>
              <a:rPr lang="en-US" sz="12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Bold"/>
              </a:rPr>
              <a:t>raportu</a:t>
            </a:r>
            <a:r>
              <a:rPr lang="en-US" sz="1200" dirty="0">
                <a:solidFill>
                  <a:srgbClr val="000000"/>
                </a:solidFill>
                <a:latin typeface="Lato Bold"/>
              </a:rPr>
              <a:t> i </a:t>
            </a:r>
            <a:r>
              <a:rPr lang="en-US" sz="1200" dirty="0" err="1">
                <a:solidFill>
                  <a:srgbClr val="000000"/>
                </a:solidFill>
                <a:latin typeface="Lato Bold"/>
              </a:rPr>
              <a:t>zestawu</a:t>
            </a:r>
            <a:r>
              <a:rPr lang="en-US" sz="12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ato Bold"/>
              </a:rPr>
              <a:t>narzędzi</a:t>
            </a:r>
            <a:r>
              <a:rPr lang="en-US" sz="1200" dirty="0">
                <a:solidFill>
                  <a:srgbClr val="000000"/>
                </a:solidFill>
                <a:latin typeface="Lato Bold"/>
              </a:rPr>
              <a:t>. </a:t>
            </a:r>
            <a:endParaRPr lang="pl-PL" sz="1200" dirty="0">
              <a:solidFill>
                <a:srgbClr val="000000"/>
              </a:solidFill>
              <a:latin typeface="Lato Bold"/>
            </a:endParaRPr>
          </a:p>
          <a:p>
            <a:pPr marL="108590" lvl="1" algn="just">
              <a:lnSpc>
                <a:spcPts val="1440"/>
              </a:lnSpc>
            </a:pPr>
            <a:endParaRPr lang="pl-PL" sz="1200" dirty="0">
              <a:solidFill>
                <a:srgbClr val="000000"/>
              </a:solidFill>
              <a:latin typeface="Lato"/>
            </a:endParaRPr>
          </a:p>
          <a:p>
            <a:pPr marL="108590" lvl="1" algn="just">
              <a:lnSpc>
                <a:spcPts val="1440"/>
              </a:lnSpc>
            </a:pPr>
            <a:r>
              <a:rPr lang="en-US" sz="1200" dirty="0">
                <a:solidFill>
                  <a:srgbClr val="000000"/>
                </a:solidFill>
                <a:latin typeface="Lato"/>
              </a:rPr>
              <a:t>i) </a:t>
            </a:r>
            <a:r>
              <a:rPr lang="pl-PL" sz="1200" dirty="0">
                <a:solidFill>
                  <a:srgbClr val="000000"/>
                </a:solidFill>
                <a:latin typeface="Lato"/>
              </a:rPr>
              <a:t>Wykorzystanie zebranych materiałów w celu pogłębienia współpracy międzynarodowej i lokalnej w celu implementacji podobnych projektów w większej skali</a:t>
            </a:r>
            <a:endParaRPr lang="en-US" sz="1200" dirty="0">
              <a:solidFill>
                <a:srgbClr val="000000"/>
              </a:solidFill>
              <a:latin typeface="Lato"/>
            </a:endParaRPr>
          </a:p>
          <a:p>
            <a:pPr marL="217181" lvl="1" indent="-108591" algn="just">
              <a:lnSpc>
                <a:spcPts val="1440"/>
              </a:lnSpc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Lato Bold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9546891" y="236438"/>
            <a:ext cx="2318035" cy="634756"/>
          </a:xfrm>
          <a:custGeom>
            <a:avLst/>
            <a:gdLst/>
            <a:ahLst/>
            <a:cxnLst/>
            <a:rect l="l" t="t" r="r" b="b"/>
            <a:pathLst>
              <a:path w="3477052" h="952134">
                <a:moveTo>
                  <a:pt x="0" y="0"/>
                </a:moveTo>
                <a:lnTo>
                  <a:pt x="3477053" y="0"/>
                </a:lnTo>
                <a:lnTo>
                  <a:pt x="3477053" y="952134"/>
                </a:lnTo>
                <a:lnTo>
                  <a:pt x="0" y="9521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6096000" y="1667680"/>
            <a:ext cx="5914293" cy="4135604"/>
          </a:xfrm>
          <a:custGeom>
            <a:avLst/>
            <a:gdLst/>
            <a:ahLst/>
            <a:cxnLst/>
            <a:rect l="l" t="t" r="r" b="b"/>
            <a:pathLst>
              <a:path w="8871440" h="6203406">
                <a:moveTo>
                  <a:pt x="0" y="0"/>
                </a:moveTo>
                <a:lnTo>
                  <a:pt x="8871440" y="0"/>
                </a:lnTo>
                <a:lnTo>
                  <a:pt x="8871440" y="6203406"/>
                </a:lnTo>
                <a:lnTo>
                  <a:pt x="0" y="62034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4867"/>
            </a:stretch>
          </a:blipFill>
        </p:spPr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715976" y="6650337"/>
            <a:ext cx="141034" cy="138494"/>
          </a:xfrm>
          <a:custGeom>
            <a:avLst/>
            <a:gdLst/>
            <a:ahLst/>
            <a:cxnLst/>
            <a:rect l="l" t="t" r="r" b="b"/>
            <a:pathLst>
              <a:path w="282067" h="276987">
                <a:moveTo>
                  <a:pt x="0" y="0"/>
                </a:moveTo>
                <a:lnTo>
                  <a:pt x="282067" y="0"/>
                </a:lnTo>
                <a:lnTo>
                  <a:pt x="282067" y="276987"/>
                </a:lnTo>
                <a:lnTo>
                  <a:pt x="0" y="276987"/>
                </a:lnTo>
              </a:path>
            </a:pathLst>
          </a:custGeom>
          <a:solidFill>
            <a:srgbClr val="FFFFFF"/>
          </a:solidFill>
        </p:spPr>
      </p:sp>
      <p:sp>
        <p:nvSpPr>
          <p:cNvPr id="5" name="TextBox 5"/>
          <p:cNvSpPr txBox="1"/>
          <p:nvPr/>
        </p:nvSpPr>
        <p:spPr>
          <a:xfrm>
            <a:off x="7287245" y="6672695"/>
            <a:ext cx="2092528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"/>
              </a:lnSpc>
            </a:pPr>
            <a:r>
              <a:rPr lang="en-US" sz="600">
                <a:solidFill>
                  <a:srgbClr val="FFFFFF"/>
                </a:solidFill>
                <a:latin typeface="Arial"/>
              </a:rPr>
              <a:t>220519_UNHCR - Mapowanie społeczne 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46922" y="6672695"/>
            <a:ext cx="492327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"/>
              </a:lnSpc>
            </a:pPr>
            <a:r>
              <a:rPr lang="en-US" sz="600">
                <a:solidFill>
                  <a:srgbClr val="FFFFFF"/>
                </a:solidFill>
                <a:latin typeface="Arial"/>
              </a:rPr>
              <a:t>WSS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8963" y="6653302"/>
            <a:ext cx="6339956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"/>
              </a:lnSpc>
            </a:pPr>
            <a:r>
              <a:rPr lang="en-US" sz="600">
                <a:solidFill>
                  <a:srgbClr val="FFFFFF"/>
                </a:solidFill>
                <a:latin typeface="Arial"/>
              </a:rPr>
              <a:t>Informacje te są poufne i zostały przygotowane przez ACME Corp.; nie mogą być wykorzystywane przez osoby trzecie bez uprzedniej pisemnej zgody ACME.</a:t>
            </a:r>
          </a:p>
        </p:txBody>
      </p:sp>
      <p:sp>
        <p:nvSpPr>
          <p:cNvPr id="8" name="AutoShape 8"/>
          <p:cNvSpPr/>
          <p:nvPr/>
        </p:nvSpPr>
        <p:spPr>
          <a:xfrm rot="2759">
            <a:off x="-4764" y="6598800"/>
            <a:ext cx="11866566" cy="0"/>
          </a:xfrm>
          <a:prstGeom prst="line">
            <a:avLst/>
          </a:prstGeom>
          <a:ln w="9525" cap="rnd">
            <a:solidFill>
              <a:srgbClr val="0072B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2683">
            <a:off x="-4760" y="980951"/>
            <a:ext cx="12201526" cy="0"/>
          </a:xfrm>
          <a:prstGeom prst="line">
            <a:avLst/>
          </a:prstGeom>
          <a:ln w="9525" cap="rnd">
            <a:solidFill>
              <a:srgbClr val="0072B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10950027" y="6632653"/>
            <a:ext cx="727903" cy="186776"/>
          </a:xfrm>
          <a:custGeom>
            <a:avLst/>
            <a:gdLst/>
            <a:ahLst/>
            <a:cxnLst/>
            <a:rect l="l" t="t" r="r" b="b"/>
            <a:pathLst>
              <a:path w="1091855" h="280164">
                <a:moveTo>
                  <a:pt x="0" y="0"/>
                </a:moveTo>
                <a:lnTo>
                  <a:pt x="1091855" y="0"/>
                </a:lnTo>
                <a:lnTo>
                  <a:pt x="1091855" y="280164"/>
                </a:lnTo>
                <a:lnTo>
                  <a:pt x="0" y="2801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44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1861800" y="6963902"/>
            <a:ext cx="330200" cy="137160"/>
            <a:chOff x="0" y="0"/>
            <a:chExt cx="660400" cy="2743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60400" cy="274320"/>
            </a:xfrm>
            <a:custGeom>
              <a:avLst/>
              <a:gdLst/>
              <a:ahLst/>
              <a:cxnLst/>
              <a:rect l="l" t="t" r="r" b="b"/>
              <a:pathLst>
                <a:path w="660400" h="274320">
                  <a:moveTo>
                    <a:pt x="0" y="0"/>
                  </a:moveTo>
                  <a:lnTo>
                    <a:pt x="660400" y="0"/>
                  </a:lnTo>
                  <a:lnTo>
                    <a:pt x="660400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rgbClr val="FFFFFF">
                <a:alpha val="49412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0" y="6963902"/>
            <a:ext cx="330200" cy="137160"/>
            <a:chOff x="0" y="0"/>
            <a:chExt cx="660400" cy="2743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0400" cy="274320"/>
            </a:xfrm>
            <a:custGeom>
              <a:avLst/>
              <a:gdLst/>
              <a:ahLst/>
              <a:cxnLst/>
              <a:rect l="l" t="t" r="r" b="b"/>
              <a:pathLst>
                <a:path w="660400" h="274320">
                  <a:moveTo>
                    <a:pt x="0" y="0"/>
                  </a:moveTo>
                  <a:lnTo>
                    <a:pt x="660400" y="0"/>
                  </a:lnTo>
                  <a:lnTo>
                    <a:pt x="660400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rgbClr val="FFFFFF">
                <a:alpha val="49412"/>
              </a:srgbClr>
            </a:solidFill>
          </p:spPr>
        </p:sp>
      </p:grpSp>
      <p:sp>
        <p:nvSpPr>
          <p:cNvPr id="15" name="AutoShape 15"/>
          <p:cNvSpPr/>
          <p:nvPr/>
        </p:nvSpPr>
        <p:spPr>
          <a:xfrm rot="5177082">
            <a:off x="11788304" y="7032482"/>
            <a:ext cx="146994" cy="0"/>
          </a:xfrm>
          <a:prstGeom prst="line">
            <a:avLst/>
          </a:prstGeom>
          <a:ln w="9525" cap="rnd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5177082">
            <a:off x="256704" y="7032482"/>
            <a:ext cx="146994" cy="0"/>
          </a:xfrm>
          <a:prstGeom prst="line">
            <a:avLst/>
          </a:prstGeom>
          <a:ln w="9525" cap="rnd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17"/>
          <p:cNvGrpSpPr/>
          <p:nvPr/>
        </p:nvGrpSpPr>
        <p:grpSpPr>
          <a:xfrm>
            <a:off x="11861800" y="-205740"/>
            <a:ext cx="330200" cy="137160"/>
            <a:chOff x="0" y="0"/>
            <a:chExt cx="660400" cy="2743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60400" cy="274320"/>
            </a:xfrm>
            <a:custGeom>
              <a:avLst/>
              <a:gdLst/>
              <a:ahLst/>
              <a:cxnLst/>
              <a:rect l="l" t="t" r="r" b="b"/>
              <a:pathLst>
                <a:path w="660400" h="274320">
                  <a:moveTo>
                    <a:pt x="0" y="0"/>
                  </a:moveTo>
                  <a:lnTo>
                    <a:pt x="660400" y="0"/>
                  </a:lnTo>
                  <a:lnTo>
                    <a:pt x="660400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rgbClr val="FFFFFF">
                <a:alpha val="49412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0" y="-205740"/>
            <a:ext cx="330200" cy="137160"/>
            <a:chOff x="0" y="0"/>
            <a:chExt cx="660400" cy="2743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60400" cy="274320"/>
            </a:xfrm>
            <a:custGeom>
              <a:avLst/>
              <a:gdLst/>
              <a:ahLst/>
              <a:cxnLst/>
              <a:rect l="l" t="t" r="r" b="b"/>
              <a:pathLst>
                <a:path w="660400" h="274320">
                  <a:moveTo>
                    <a:pt x="0" y="0"/>
                  </a:moveTo>
                  <a:lnTo>
                    <a:pt x="660400" y="0"/>
                  </a:lnTo>
                  <a:lnTo>
                    <a:pt x="660400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rgbClr val="FFFFFF">
                <a:alpha val="49412"/>
              </a:srgbClr>
            </a:solidFill>
          </p:spPr>
        </p:sp>
      </p:grpSp>
      <p:sp>
        <p:nvSpPr>
          <p:cNvPr id="21" name="AutoShape 21"/>
          <p:cNvSpPr/>
          <p:nvPr/>
        </p:nvSpPr>
        <p:spPr>
          <a:xfrm rot="5177082">
            <a:off x="11788304" y="-137160"/>
            <a:ext cx="146994" cy="0"/>
          </a:xfrm>
          <a:prstGeom prst="line">
            <a:avLst/>
          </a:prstGeom>
          <a:ln w="9525" cap="rnd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5177082">
            <a:off x="256704" y="-137160"/>
            <a:ext cx="146994" cy="0"/>
          </a:xfrm>
          <a:prstGeom prst="line">
            <a:avLst/>
          </a:prstGeom>
          <a:ln w="9525" cap="rnd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TextBox 23"/>
          <p:cNvSpPr txBox="1"/>
          <p:nvPr/>
        </p:nvSpPr>
        <p:spPr>
          <a:xfrm>
            <a:off x="358965" y="362690"/>
            <a:ext cx="11627329" cy="428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999" b="0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Lato Bold"/>
                <a:cs typeface="Arial"/>
              </a:rPr>
              <a:t>Sposób realizacji</a:t>
            </a:r>
            <a:endParaRPr kumimoji="0" lang="en-US" sz="2999" b="0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Lato Bold"/>
              <a:cs typeface="Arial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7083140" y="6560466"/>
            <a:ext cx="146460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>
                <a:solidFill>
                  <a:srgbClr val="000000"/>
                </a:solidFill>
                <a:latin typeface="Lato Bold"/>
              </a:rPr>
              <a:t>WSTĘPNA ANALIZA PRZEPROWADZONA PRZEZ:</a:t>
            </a:r>
          </a:p>
        </p:txBody>
      </p:sp>
      <p:sp>
        <p:nvSpPr>
          <p:cNvPr id="25" name="Freeform 25"/>
          <p:cNvSpPr/>
          <p:nvPr/>
        </p:nvSpPr>
        <p:spPr>
          <a:xfrm>
            <a:off x="9546891" y="236438"/>
            <a:ext cx="2318035" cy="634756"/>
          </a:xfrm>
          <a:custGeom>
            <a:avLst/>
            <a:gdLst/>
            <a:ahLst/>
            <a:cxnLst/>
            <a:rect l="l" t="t" r="r" b="b"/>
            <a:pathLst>
              <a:path w="3477052" h="952134">
                <a:moveTo>
                  <a:pt x="0" y="0"/>
                </a:moveTo>
                <a:lnTo>
                  <a:pt x="3477053" y="0"/>
                </a:lnTo>
                <a:lnTo>
                  <a:pt x="3477053" y="952134"/>
                </a:lnTo>
                <a:lnTo>
                  <a:pt x="0" y="9521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330199" y="4921477"/>
            <a:ext cx="3200400" cy="914400"/>
            <a:chOff x="0" y="0"/>
            <a:chExt cx="6400800" cy="1828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400800" cy="1828800"/>
            </a:xfrm>
            <a:custGeom>
              <a:avLst/>
              <a:gdLst/>
              <a:ahLst/>
              <a:cxnLst/>
              <a:rect l="l" t="t" r="r" b="b"/>
              <a:pathLst>
                <a:path w="6400800" h="1828800">
                  <a:moveTo>
                    <a:pt x="0" y="0"/>
                  </a:moveTo>
                  <a:lnTo>
                    <a:pt x="5486400" y="0"/>
                  </a:lnTo>
                  <a:lnTo>
                    <a:pt x="6400800" y="914400"/>
                  </a:lnTo>
                  <a:lnTo>
                    <a:pt x="5486400" y="1828800"/>
                  </a:lnTo>
                  <a:lnTo>
                    <a:pt x="0" y="1828800"/>
                  </a:lnTo>
                  <a:lnTo>
                    <a:pt x="914400" y="914400"/>
                  </a:lnTo>
                  <a:close/>
                </a:path>
              </a:pathLst>
            </a:custGeom>
            <a:solidFill>
              <a:srgbClr val="00558D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6400800" cy="1876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40"/>
                </a:lnSpc>
              </a:pPr>
              <a:r>
                <a:rPr lang="pl-PL" sz="1533" dirty="0">
                  <a:solidFill>
                    <a:srgbClr val="FFFFFF"/>
                  </a:solidFill>
                  <a:latin typeface="Arial Bold"/>
                </a:rPr>
                <a:t>  </a:t>
              </a:r>
              <a:r>
                <a:rPr lang="en-US" sz="1533" dirty="0" err="1">
                  <a:solidFill>
                    <a:srgbClr val="FFFFFF"/>
                  </a:solidFill>
                  <a:latin typeface="Arial Bold"/>
                </a:rPr>
                <a:t>Wsparcie</a:t>
              </a:r>
              <a:r>
                <a:rPr lang="en-US" sz="1533" dirty="0">
                  <a:solidFill>
                    <a:srgbClr val="FFFFFF"/>
                  </a:solidFill>
                  <a:latin typeface="Arial Bold"/>
                </a:rPr>
                <a:t> </a:t>
              </a:r>
              <a:r>
                <a:rPr lang="en-US" sz="1533" dirty="0" err="1">
                  <a:solidFill>
                    <a:srgbClr val="FFFFFF"/>
                  </a:solidFill>
                  <a:latin typeface="Arial Bold"/>
                </a:rPr>
                <a:t>psychologiczne</a:t>
              </a:r>
              <a:endParaRPr lang="en-US" sz="1533" dirty="0">
                <a:solidFill>
                  <a:srgbClr val="FFFFFF"/>
                </a:solidFill>
                <a:latin typeface="Arial Bold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0199" y="1414249"/>
            <a:ext cx="3200400" cy="914400"/>
            <a:chOff x="0" y="0"/>
            <a:chExt cx="6400800" cy="1828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400800" cy="1828800"/>
            </a:xfrm>
            <a:custGeom>
              <a:avLst/>
              <a:gdLst/>
              <a:ahLst/>
              <a:cxnLst/>
              <a:rect l="l" t="t" r="r" b="b"/>
              <a:pathLst>
                <a:path w="6400800" h="1828800">
                  <a:moveTo>
                    <a:pt x="0" y="0"/>
                  </a:moveTo>
                  <a:lnTo>
                    <a:pt x="5486400" y="0"/>
                  </a:lnTo>
                  <a:lnTo>
                    <a:pt x="6400800" y="914400"/>
                  </a:lnTo>
                  <a:lnTo>
                    <a:pt x="5486400" y="1828800"/>
                  </a:lnTo>
                  <a:lnTo>
                    <a:pt x="0" y="1828800"/>
                  </a:lnTo>
                  <a:lnTo>
                    <a:pt x="914400" y="914400"/>
                  </a:lnTo>
                  <a:close/>
                </a:path>
              </a:pathLst>
            </a:custGeom>
            <a:solidFill>
              <a:srgbClr val="0072BC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6400800" cy="1885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60"/>
                </a:lnSpc>
              </a:pPr>
              <a:r>
                <a:rPr lang="en-US">
                  <a:solidFill>
                    <a:srgbClr val="FFFFFF"/>
                  </a:solidFill>
                  <a:latin typeface="Arial Bold"/>
                </a:rPr>
                <a:t>Obszar wdrożenia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30199" y="2640326"/>
            <a:ext cx="3200400" cy="914400"/>
            <a:chOff x="0" y="0"/>
            <a:chExt cx="6400800" cy="1828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400800" cy="1828800"/>
            </a:xfrm>
            <a:custGeom>
              <a:avLst/>
              <a:gdLst/>
              <a:ahLst/>
              <a:cxnLst/>
              <a:rect l="l" t="t" r="r" b="b"/>
              <a:pathLst>
                <a:path w="6400800" h="1828800">
                  <a:moveTo>
                    <a:pt x="0" y="0"/>
                  </a:moveTo>
                  <a:lnTo>
                    <a:pt x="5486400" y="0"/>
                  </a:lnTo>
                  <a:lnTo>
                    <a:pt x="6400800" y="914400"/>
                  </a:lnTo>
                  <a:lnTo>
                    <a:pt x="5486400" y="1828800"/>
                  </a:lnTo>
                  <a:lnTo>
                    <a:pt x="0" y="1828800"/>
                  </a:lnTo>
                  <a:lnTo>
                    <a:pt x="914400" y="914400"/>
                  </a:lnTo>
                  <a:close/>
                </a:path>
              </a:pathLst>
            </a:custGeom>
            <a:solidFill>
              <a:srgbClr val="7ECBFF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6400800" cy="1876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20"/>
                </a:lnSpc>
              </a:pPr>
              <a:r>
                <a:rPr lang="pl-PL" sz="1600" dirty="0">
                  <a:solidFill>
                    <a:srgbClr val="FFFFFF"/>
                  </a:solidFill>
                  <a:latin typeface="Arial Bold"/>
                </a:rPr>
                <a:t>  </a:t>
              </a:r>
              <a:r>
                <a:rPr lang="en-US" sz="1600" dirty="0" err="1">
                  <a:solidFill>
                    <a:srgbClr val="FFFFFF"/>
                  </a:solidFill>
                  <a:latin typeface="Arial Bold"/>
                </a:rPr>
                <a:t>Koordynacja</a:t>
              </a:r>
              <a:r>
                <a:rPr lang="en-US" sz="1600" dirty="0">
                  <a:solidFill>
                    <a:srgbClr val="FFFFFF"/>
                  </a:solidFill>
                  <a:latin typeface="Arial Bold"/>
                </a:rPr>
                <a:t> z </a:t>
              </a:r>
              <a:r>
                <a:rPr lang="en-US" sz="1600" dirty="0" err="1">
                  <a:solidFill>
                    <a:srgbClr val="FFFFFF"/>
                  </a:solidFill>
                  <a:latin typeface="Arial Bold"/>
                </a:rPr>
                <a:t>władzami</a:t>
              </a:r>
              <a:endParaRPr lang="en-US" sz="1600" dirty="0">
                <a:solidFill>
                  <a:srgbClr val="FFFFFF"/>
                </a:solidFill>
                <a:latin typeface="Arial Bold"/>
              </a:endParaRP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4543492" y="1637791"/>
            <a:ext cx="6902643" cy="546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6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Początkowo projekt będzie realizowany w trzech województwach w Polsce: </a:t>
            </a:r>
            <a:r>
              <a:rPr lang="en-US">
                <a:solidFill>
                  <a:srgbClr val="000000"/>
                </a:solidFill>
                <a:latin typeface="Arial Bold"/>
              </a:rPr>
              <a:t>małopolskim</a:t>
            </a:r>
            <a:r>
              <a:rPr lang="en-US">
                <a:solidFill>
                  <a:srgbClr val="000000"/>
                </a:solidFill>
                <a:latin typeface="Arial"/>
              </a:rPr>
              <a:t>, </a:t>
            </a:r>
            <a:r>
              <a:rPr lang="en-US">
                <a:solidFill>
                  <a:srgbClr val="000000"/>
                </a:solidFill>
                <a:latin typeface="Arial Bold"/>
              </a:rPr>
              <a:t>śląskim </a:t>
            </a:r>
            <a:r>
              <a:rPr lang="en-US">
                <a:solidFill>
                  <a:srgbClr val="000000"/>
                </a:solidFill>
                <a:latin typeface="Arial"/>
              </a:rPr>
              <a:t>i </a:t>
            </a:r>
            <a:r>
              <a:rPr lang="en-US">
                <a:solidFill>
                  <a:srgbClr val="000000"/>
                </a:solidFill>
                <a:latin typeface="Arial Bold"/>
              </a:rPr>
              <a:t>pomorskim.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485915" y="2658553"/>
            <a:ext cx="6899271" cy="111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6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Wdrożenie programu w ścisłej współpracy z krajowymi służbami społecznymi, takimi jak </a:t>
            </a:r>
            <a:r>
              <a:rPr lang="en-US">
                <a:solidFill>
                  <a:srgbClr val="000000"/>
                </a:solidFill>
                <a:latin typeface="Arial Bold"/>
              </a:rPr>
              <a:t>MOPS/ROPS, </a:t>
            </a:r>
            <a:r>
              <a:rPr lang="en-US">
                <a:solidFill>
                  <a:srgbClr val="000000"/>
                </a:solidFill>
                <a:latin typeface="Arial"/>
              </a:rPr>
              <a:t>w celu koordynacji rekrutacji uczestników i współpracy w zakresie codziennego wsparcia aktywizacyjnego.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485916" y="4974441"/>
            <a:ext cx="6899270" cy="82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6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W razie potrzeby uczestnicy będą mieli dostęp do wsparcia psychologicznego w ramach programu zapewnianego przez przeszkolonych i wykwalifikowanych psychologów.</a:t>
            </a:r>
          </a:p>
        </p:txBody>
      </p:sp>
      <p:sp>
        <p:nvSpPr>
          <p:cNvPr id="38" name="Freeform 38"/>
          <p:cNvSpPr/>
          <p:nvPr/>
        </p:nvSpPr>
        <p:spPr>
          <a:xfrm>
            <a:off x="3878974" y="1580237"/>
            <a:ext cx="546011" cy="546008"/>
          </a:xfrm>
          <a:custGeom>
            <a:avLst/>
            <a:gdLst/>
            <a:ahLst/>
            <a:cxnLst/>
            <a:rect l="l" t="t" r="r" b="b"/>
            <a:pathLst>
              <a:path w="819017" h="819012">
                <a:moveTo>
                  <a:pt x="0" y="0"/>
                </a:moveTo>
                <a:lnTo>
                  <a:pt x="819016" y="0"/>
                </a:lnTo>
                <a:lnTo>
                  <a:pt x="819016" y="819012"/>
                </a:lnTo>
                <a:lnTo>
                  <a:pt x="0" y="8190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3841941" y="2811674"/>
            <a:ext cx="552623" cy="551000"/>
          </a:xfrm>
          <a:custGeom>
            <a:avLst/>
            <a:gdLst/>
            <a:ahLst/>
            <a:cxnLst/>
            <a:rect l="l" t="t" r="r" b="b"/>
            <a:pathLst>
              <a:path w="828935" h="826500">
                <a:moveTo>
                  <a:pt x="0" y="0"/>
                </a:moveTo>
                <a:lnTo>
                  <a:pt x="828934" y="0"/>
                </a:lnTo>
                <a:lnTo>
                  <a:pt x="828934" y="826500"/>
                </a:lnTo>
                <a:lnTo>
                  <a:pt x="0" y="8265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3864640" y="5103186"/>
            <a:ext cx="551002" cy="551001"/>
          </a:xfrm>
          <a:custGeom>
            <a:avLst/>
            <a:gdLst/>
            <a:ahLst/>
            <a:cxnLst/>
            <a:rect l="l" t="t" r="r" b="b"/>
            <a:pathLst>
              <a:path w="826503" h="826502">
                <a:moveTo>
                  <a:pt x="0" y="0"/>
                </a:moveTo>
                <a:lnTo>
                  <a:pt x="826503" y="0"/>
                </a:lnTo>
                <a:lnTo>
                  <a:pt x="826503" y="826501"/>
                </a:lnTo>
                <a:lnTo>
                  <a:pt x="0" y="8265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41" name="Group 41"/>
          <p:cNvGrpSpPr/>
          <p:nvPr/>
        </p:nvGrpSpPr>
        <p:grpSpPr>
          <a:xfrm>
            <a:off x="4207604" y="5294244"/>
            <a:ext cx="68065" cy="68065"/>
            <a:chOff x="0" y="0"/>
            <a:chExt cx="136130" cy="13613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36144" cy="136144"/>
            </a:xfrm>
            <a:custGeom>
              <a:avLst/>
              <a:gdLst/>
              <a:ahLst/>
              <a:cxnLst/>
              <a:rect l="l" t="t" r="r" b="b"/>
              <a:pathLst>
                <a:path w="136144" h="136144">
                  <a:moveTo>
                    <a:pt x="68072" y="136144"/>
                  </a:moveTo>
                  <a:cubicBezTo>
                    <a:pt x="106299" y="136144"/>
                    <a:pt x="136144" y="104267"/>
                    <a:pt x="136144" y="68072"/>
                  </a:cubicBezTo>
                  <a:cubicBezTo>
                    <a:pt x="136144" y="29718"/>
                    <a:pt x="106299" y="0"/>
                    <a:pt x="68072" y="0"/>
                  </a:cubicBezTo>
                  <a:cubicBezTo>
                    <a:pt x="29845" y="0"/>
                    <a:pt x="0" y="29718"/>
                    <a:pt x="0" y="68072"/>
                  </a:cubicBezTo>
                  <a:cubicBezTo>
                    <a:pt x="0" y="104267"/>
                    <a:pt x="29718" y="136144"/>
                    <a:pt x="68072" y="136144"/>
                  </a:cubicBezTo>
                  <a:close/>
                  <a:moveTo>
                    <a:pt x="68072" y="44704"/>
                  </a:moveTo>
                  <a:cubicBezTo>
                    <a:pt x="80772" y="44704"/>
                    <a:pt x="91440" y="55372"/>
                    <a:pt x="91440" y="68072"/>
                  </a:cubicBezTo>
                  <a:cubicBezTo>
                    <a:pt x="91440" y="80772"/>
                    <a:pt x="80772" y="89281"/>
                    <a:pt x="68072" y="89281"/>
                  </a:cubicBezTo>
                  <a:cubicBezTo>
                    <a:pt x="55372" y="89281"/>
                    <a:pt x="44704" y="80772"/>
                    <a:pt x="44704" y="68072"/>
                  </a:cubicBezTo>
                  <a:cubicBezTo>
                    <a:pt x="44704" y="55372"/>
                    <a:pt x="55372" y="44704"/>
                    <a:pt x="68072" y="44704"/>
                  </a:cubicBezTo>
                  <a:close/>
                </a:path>
              </a:pathLst>
            </a:custGeom>
            <a:solidFill>
              <a:srgbClr val="0072BC"/>
            </a:solidFill>
          </p:spPr>
        </p:sp>
      </p:grpSp>
      <p:sp>
        <p:nvSpPr>
          <p:cNvPr id="43" name="Freeform 43"/>
          <p:cNvSpPr/>
          <p:nvPr/>
        </p:nvSpPr>
        <p:spPr>
          <a:xfrm>
            <a:off x="4207672" y="5371894"/>
            <a:ext cx="68065" cy="155878"/>
          </a:xfrm>
          <a:custGeom>
            <a:avLst/>
            <a:gdLst/>
            <a:ahLst/>
            <a:cxnLst/>
            <a:rect l="l" t="t" r="r" b="b"/>
            <a:pathLst>
              <a:path w="102097" h="233817">
                <a:moveTo>
                  <a:pt x="0" y="0"/>
                </a:moveTo>
                <a:lnTo>
                  <a:pt x="102098" y="0"/>
                </a:lnTo>
                <a:lnTo>
                  <a:pt x="102098" y="233817"/>
                </a:lnTo>
                <a:lnTo>
                  <a:pt x="0" y="2338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331633" y="3770231"/>
            <a:ext cx="3200400" cy="914400"/>
            <a:chOff x="0" y="0"/>
            <a:chExt cx="6400800" cy="1828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6400800" cy="1828800"/>
            </a:xfrm>
            <a:custGeom>
              <a:avLst/>
              <a:gdLst/>
              <a:ahLst/>
              <a:cxnLst/>
              <a:rect l="l" t="t" r="r" b="b"/>
              <a:pathLst>
                <a:path w="6400800" h="1828800">
                  <a:moveTo>
                    <a:pt x="0" y="0"/>
                  </a:moveTo>
                  <a:lnTo>
                    <a:pt x="5486400" y="0"/>
                  </a:lnTo>
                  <a:lnTo>
                    <a:pt x="6400800" y="914400"/>
                  </a:lnTo>
                  <a:lnTo>
                    <a:pt x="5486400" y="1828800"/>
                  </a:lnTo>
                  <a:lnTo>
                    <a:pt x="0" y="1828800"/>
                  </a:lnTo>
                  <a:lnTo>
                    <a:pt x="914400" y="914400"/>
                  </a:lnTo>
                  <a:close/>
                </a:path>
              </a:pathLst>
            </a:custGeom>
            <a:solidFill>
              <a:srgbClr val="3DB2FF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57150"/>
              <a:ext cx="6400800" cy="1885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00"/>
                </a:lnSpc>
              </a:pPr>
              <a:r>
                <a:rPr lang="pl-PL" sz="1667" dirty="0">
                  <a:solidFill>
                    <a:srgbClr val="FFFFFF"/>
                  </a:solidFill>
                  <a:latin typeface="Arial Bold"/>
                </a:rPr>
                <a:t> </a:t>
              </a:r>
              <a:r>
                <a:rPr lang="en-US" sz="1667" dirty="0" err="1">
                  <a:solidFill>
                    <a:srgbClr val="FFFFFF"/>
                  </a:solidFill>
                  <a:latin typeface="Arial Bold"/>
                </a:rPr>
                <a:t>Narzędzia</a:t>
              </a:r>
              <a:r>
                <a:rPr lang="en-US" sz="1667" dirty="0">
                  <a:solidFill>
                    <a:srgbClr val="FFFFFF"/>
                  </a:solidFill>
                  <a:latin typeface="Arial Bold"/>
                </a:rPr>
                <a:t> </a:t>
              </a:r>
              <a:r>
                <a:rPr lang="en-US" sz="1667" dirty="0" err="1">
                  <a:solidFill>
                    <a:srgbClr val="FFFFFF"/>
                  </a:solidFill>
                  <a:latin typeface="Arial Bold"/>
                </a:rPr>
                <a:t>aktywacyjne</a:t>
              </a:r>
              <a:endParaRPr lang="en-US" sz="1667" dirty="0">
                <a:solidFill>
                  <a:srgbClr val="FFFFFF"/>
                </a:solidFill>
                <a:latin typeface="Arial Bold"/>
              </a:endParaRPr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4487350" y="3838615"/>
            <a:ext cx="6983885" cy="82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6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Uczestnicy będą mieli dostęp do narzędzi aktywizacji zawodowej za pośrednictwem doświadczonego dostawcy usług </a:t>
            </a:r>
            <a:r>
              <a:rPr lang="en-US">
                <a:solidFill>
                  <a:srgbClr val="000000"/>
                </a:solidFill>
                <a:latin typeface="Arial Bold"/>
              </a:rPr>
              <a:t>Jobs First </a:t>
            </a:r>
            <a:r>
              <a:rPr lang="en-US">
                <a:solidFill>
                  <a:srgbClr val="000000"/>
                </a:solidFill>
                <a:latin typeface="Arial"/>
              </a:rPr>
              <a:t>oraz możliwości podnoszenia kwalifikacji, w tym szkoleń językowych.</a:t>
            </a:r>
          </a:p>
        </p:txBody>
      </p:sp>
      <p:sp>
        <p:nvSpPr>
          <p:cNvPr id="48" name="Freeform 48"/>
          <p:cNvSpPr/>
          <p:nvPr/>
        </p:nvSpPr>
        <p:spPr>
          <a:xfrm>
            <a:off x="3843374" y="3941579"/>
            <a:ext cx="552623" cy="551000"/>
          </a:xfrm>
          <a:custGeom>
            <a:avLst/>
            <a:gdLst/>
            <a:ahLst/>
            <a:cxnLst/>
            <a:rect l="l" t="t" r="r" b="b"/>
            <a:pathLst>
              <a:path w="828934" h="826500">
                <a:moveTo>
                  <a:pt x="0" y="0"/>
                </a:moveTo>
                <a:lnTo>
                  <a:pt x="828934" y="0"/>
                </a:lnTo>
                <a:lnTo>
                  <a:pt x="828934" y="826500"/>
                </a:lnTo>
                <a:lnTo>
                  <a:pt x="0" y="8265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heme/theme1.xml><?xml version="1.0" encoding="utf-8"?>
<a:theme xmlns:a="http://schemas.openxmlformats.org/drawingml/2006/main" name="UNHCR_16x9">
  <a:themeElements>
    <a:clrScheme name="UNHCR_16x9">
      <a:dk1>
        <a:sysClr val="windowText" lastClr="000000"/>
      </a:dk1>
      <a:lt1>
        <a:srgbClr val="DDDDDD"/>
      </a:lt1>
      <a:dk2>
        <a:srgbClr val="FFFFFF"/>
      </a:dk2>
      <a:lt2>
        <a:srgbClr val="FFFFFF"/>
      </a:lt2>
      <a:accent1>
        <a:srgbClr val="ED4AB3"/>
      </a:accent1>
      <a:accent2>
        <a:srgbClr val="FBF14C"/>
      </a:accent2>
      <a:accent3>
        <a:srgbClr val="0072BC"/>
      </a:accent3>
      <a:accent4>
        <a:srgbClr val="B2B2B2"/>
      </a:accent4>
      <a:accent5>
        <a:srgbClr val="777777"/>
      </a:accent5>
      <a:accent6>
        <a:srgbClr val="333333"/>
      </a:accent6>
      <a:hlink>
        <a:srgbClr val="000000"/>
      </a:hlink>
      <a:folHlink>
        <a:srgbClr val="FBF14C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indent="0" algn="ctr">
          <a:buNone/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 cap="flat">
          <a:solidFill>
            <a:schemeClr val="tx1"/>
          </a:solidFill>
          <a:miter lim="800000"/>
          <a:tailEnd type="none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36000" tIns="36000" rIns="36000" bIns="36000" rtlCol="0">
        <a:spAutoFit/>
      </a:bodyPr>
      <a:lstStyle>
        <a:defPPr marL="0" indent="0">
          <a:buNone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NHCR_16x9.potx" id="{62E92914-709F-4686-891F-38E7DE2AE21D}" vid="{5D957BAA-B419-4302-ACB9-115020779F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RP_6Gradients">
    <a:dk1>
      <a:srgbClr val="44546A"/>
    </a:dk1>
    <a:lt1>
      <a:sysClr val="window" lastClr="FFFFFF"/>
    </a:lt1>
    <a:dk2>
      <a:srgbClr val="98AAD5"/>
    </a:dk2>
    <a:lt2>
      <a:srgbClr val="FFFFFF"/>
    </a:lt2>
    <a:accent1>
      <a:srgbClr val="98AAD5"/>
    </a:accent1>
    <a:accent2>
      <a:srgbClr val="8799C0"/>
    </a:accent2>
    <a:accent3>
      <a:srgbClr val="7688AA"/>
    </a:accent3>
    <a:accent4>
      <a:srgbClr val="667695"/>
    </a:accent4>
    <a:accent5>
      <a:srgbClr val="55657A"/>
    </a:accent5>
    <a:accent6>
      <a:srgbClr val="44546A"/>
    </a:accent6>
    <a:hlink>
      <a:srgbClr val="0072BC"/>
    </a:hlink>
    <a:folHlink>
      <a:srgbClr val="954F72"/>
    </a:folHlink>
  </a:clrScheme>
  <a:fontScheme name="RRP_Lato">
    <a:majorFont>
      <a:latin typeface="Lato Heavy"/>
      <a:ea typeface=""/>
      <a:cs typeface=""/>
    </a:majorFont>
    <a:minorFont>
      <a:latin typeface="Lat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4505</Words>
  <Application>Microsoft Office PowerPoint</Application>
  <PresentationFormat>Widescreen</PresentationFormat>
  <Paragraphs>337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Bold</vt:lpstr>
      <vt:lpstr>Calibri</vt:lpstr>
      <vt:lpstr>Czcionka systemowa (Regular)</vt:lpstr>
      <vt:lpstr>Lato</vt:lpstr>
      <vt:lpstr>Lato Bold</vt:lpstr>
      <vt:lpstr>Lato Italics</vt:lpstr>
      <vt:lpstr>UNHCR_16x9</vt:lpstr>
      <vt:lpstr> Aktywizacja zawodowa długotrwale bezrobotnych uchodźców przebywających w obiektach zbiorowego zakwaterowania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Harmonogram Projektu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FINDINGS: NEEDS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Aktywizacja zawodowa długotrwale bezrobotnych uchodźców przebywających w obiektach zbiorowego zakwaterowania</dc:title>
  <dc:creator>Amadeusz Marzec</dc:creator>
  <cp:lastModifiedBy>Amadeusz Marzec</cp:lastModifiedBy>
  <cp:revision>34</cp:revision>
  <dcterms:created xsi:type="dcterms:W3CDTF">2023-11-01T13:49:10Z</dcterms:created>
  <dcterms:modified xsi:type="dcterms:W3CDTF">2023-11-13T14:06:25Z</dcterms:modified>
</cp:coreProperties>
</file>