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6" r:id="rId3"/>
    <p:sldId id="303" r:id="rId4"/>
    <p:sldId id="305" r:id="rId5"/>
    <p:sldId id="260" r:id="rId6"/>
    <p:sldId id="306" r:id="rId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5;p5">
            <a:extLst>
              <a:ext uri="{FF2B5EF4-FFF2-40B4-BE49-F238E27FC236}">
                <a16:creationId xmlns:a16="http://schemas.microsoft.com/office/drawing/2014/main" id="{B321A1E6-82C9-438D-BD03-87D9F2618A7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2732" y="1465463"/>
            <a:ext cx="10812679" cy="50925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indent="0">
              <a:lnSpc>
                <a:spcPct val="150000"/>
              </a:lnSpc>
              <a:defRPr sz="1900">
                <a:latin typeface="Fira Sans SemiBold" panose="020B0603050000020004" pitchFamily="34" charset="0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Google Shape;26;p5">
            <a:extLst>
              <a:ext uri="{FF2B5EF4-FFF2-40B4-BE49-F238E27FC236}">
                <a16:creationId xmlns:a16="http://schemas.microsoft.com/office/drawing/2014/main" id="{E273C5BD-03D2-49D0-9FC3-F5BDA7FB274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02732" y="2333097"/>
            <a:ext cx="10812679" cy="50925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indent="0">
              <a:defRPr sz="1700">
                <a:latin typeface="Fira Sans" panose="020B0503050000020004" pitchFamily="34" charset="0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795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5;p5">
            <a:extLst>
              <a:ext uri="{FF2B5EF4-FFF2-40B4-BE49-F238E27FC236}">
                <a16:creationId xmlns:a16="http://schemas.microsoft.com/office/drawing/2014/main" id="{B321A1E6-82C9-438D-BD03-87D9F2618A7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73200" y="1465463"/>
            <a:ext cx="10832163" cy="5726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indent="0">
              <a:lnSpc>
                <a:spcPct val="150000"/>
              </a:lnSpc>
              <a:defRPr sz="1900">
                <a:latin typeface="Fira Sans SemiBold" panose="020B0603050000020004" pitchFamily="34" charset="0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Google Shape;26;p5">
            <a:extLst>
              <a:ext uri="{FF2B5EF4-FFF2-40B4-BE49-F238E27FC236}">
                <a16:creationId xmlns:a16="http://schemas.microsoft.com/office/drawing/2014/main" id="{E273C5BD-03D2-49D0-9FC3-F5BDA7FB274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73201" y="2256091"/>
            <a:ext cx="10832162" cy="5726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sz="1700">
                <a:latin typeface="Fira Sans" panose="020B0503050000020004" pitchFamily="34" charset="0"/>
              </a:defRPr>
            </a:lvl1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885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2D56BF-1D78-4F5F-BB8C-C8E9D6D30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40" y="1440000"/>
            <a:ext cx="10892414" cy="3885501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Fira Sans" panose="020B0503050000020004" pitchFamily="34" charset="0"/>
              </a:defRPr>
            </a:lvl1pPr>
            <a:lvl2pPr>
              <a:defRPr sz="1200">
                <a:latin typeface="Fira Sans" panose="020B0503050000020004" pitchFamily="34" charset="0"/>
              </a:defRPr>
            </a:lvl2pPr>
            <a:lvl3pPr>
              <a:defRPr sz="1200">
                <a:latin typeface="Fira Sans" panose="020B0503050000020004" pitchFamily="34" charset="0"/>
              </a:defRPr>
            </a:lvl3pPr>
            <a:lvl4pPr>
              <a:defRPr sz="1200">
                <a:latin typeface="Fira Sans" panose="020B0503050000020004" pitchFamily="34" charset="0"/>
              </a:defRPr>
            </a:lvl4pPr>
            <a:lvl5pPr>
              <a:defRPr sz="1200">
                <a:latin typeface="Fira Sans" panose="020B05030500000200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69F0CD-E404-43AC-8059-B870F3290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16273" y="6356350"/>
            <a:ext cx="1949381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230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55805E-2B0C-46BF-B0DC-F3E934D6D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01" y="136525"/>
            <a:ext cx="10822114" cy="948697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50000"/>
              </a:lnSpc>
              <a:defRPr sz="17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47B8D8F-E571-4F8A-80DE-3AEB03E3A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201" y="1440000"/>
            <a:ext cx="10822114" cy="226043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Fira Sans" panose="020B05030500000200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7BC9DA-BC24-4865-B578-99BE3BE30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884716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365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E08CBF-258E-43C0-AD84-CDE04181E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200" y="1477416"/>
            <a:ext cx="5364945" cy="4303760"/>
          </a:xfrm>
        </p:spPr>
        <p:txBody>
          <a:bodyPr>
            <a:normAutofit/>
          </a:bodyPr>
          <a:lstStyle>
            <a:lvl1pPr>
              <a:defRPr sz="1200">
                <a:latin typeface="Fira Sans" panose="020B0503050000020004" pitchFamily="34" charset="0"/>
              </a:defRPr>
            </a:lvl1pPr>
            <a:lvl2pPr>
              <a:defRPr sz="1200">
                <a:latin typeface="Fira Sans" panose="020B0503050000020004" pitchFamily="34" charset="0"/>
              </a:defRPr>
            </a:lvl2pPr>
            <a:lvl3pPr>
              <a:defRPr sz="1200">
                <a:latin typeface="Fira Sans" panose="020B0503050000020004" pitchFamily="34" charset="0"/>
              </a:defRPr>
            </a:lvl3pPr>
            <a:lvl4pPr>
              <a:defRPr sz="1200">
                <a:latin typeface="Fira Sans" panose="020B0503050000020004" pitchFamily="34" charset="0"/>
              </a:defRPr>
            </a:lvl4pPr>
            <a:lvl5pPr>
              <a:defRPr sz="1200">
                <a:latin typeface="Fira Sans" panose="020B05030500000200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466428-00B1-45E0-B292-A3E83CC87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3144" y="1477416"/>
            <a:ext cx="5305656" cy="4303759"/>
          </a:xfrm>
        </p:spPr>
        <p:txBody>
          <a:bodyPr>
            <a:normAutofit/>
          </a:bodyPr>
          <a:lstStyle>
            <a:lvl1pPr>
              <a:defRPr sz="1200">
                <a:latin typeface="Fira Sans" panose="020B0503050000020004" pitchFamily="34" charset="0"/>
              </a:defRPr>
            </a:lvl1pPr>
            <a:lvl2pPr>
              <a:defRPr sz="1200">
                <a:latin typeface="Fira Sans" panose="020B0503050000020004" pitchFamily="34" charset="0"/>
              </a:defRPr>
            </a:lvl2pPr>
            <a:lvl3pPr>
              <a:defRPr sz="1200">
                <a:latin typeface="Fira Sans" panose="020B0503050000020004" pitchFamily="34" charset="0"/>
              </a:defRPr>
            </a:lvl3pPr>
            <a:lvl4pPr>
              <a:defRPr sz="1200">
                <a:latin typeface="Fira Sans" panose="020B0503050000020004" pitchFamily="34" charset="0"/>
              </a:defRPr>
            </a:lvl4pPr>
            <a:lvl5pPr>
              <a:defRPr sz="1200">
                <a:latin typeface="Fira Sans" panose="020B05030500000200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D7D7162-D12D-4615-BABB-D5682620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647" y="6356350"/>
            <a:ext cx="2820153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C6A84B4B-8A62-4E55-993D-DB5594E94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01" y="136525"/>
            <a:ext cx="10822114" cy="948697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50000"/>
              </a:lnSpc>
              <a:defRPr sz="1700"/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82665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75C357-08AF-4DF4-9194-19BD5E72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975149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46F37573-E026-41B3-B27A-B704CF99F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01" y="136525"/>
            <a:ext cx="10822114" cy="948697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50000"/>
              </a:lnSpc>
              <a:defRPr sz="1700"/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90345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0B8C363-488F-4576-B4CF-0A0F215E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874666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873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3CA9EE-F113-4105-B407-9D3E414D9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00" y="1460311"/>
            <a:ext cx="3932237" cy="1037230"/>
          </a:xfrm>
          <a:prstGeom prst="rect">
            <a:avLst/>
          </a:prstGeom>
        </p:spPr>
        <p:txBody>
          <a:bodyPr anchor="t"/>
          <a:lstStyle>
            <a:lvl1pPr>
              <a:lnSpc>
                <a:spcPct val="150000"/>
              </a:lnSpc>
              <a:defRPr sz="17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8376528-AE80-49AE-B970-A6D8D6CF68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693" y="1460310"/>
            <a:ext cx="6271621" cy="41142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124F27C-32B0-4181-824E-694F9BE1D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3199" y="2497542"/>
            <a:ext cx="3932237" cy="307699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Fira Sans" panose="020B05030500000200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7D3753-87B5-4594-A7CC-B59BFB342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884714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677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9168B03-1B26-4EA9-8012-CEB1BB1AA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200" y="1446663"/>
            <a:ext cx="10832163" cy="3665164"/>
          </a:xfrm>
        </p:spPr>
        <p:txBody>
          <a:bodyPr vert="eaVert"/>
          <a:lstStyle>
            <a:lvl1pPr>
              <a:defRPr sz="1200">
                <a:latin typeface="Fira Sans" panose="020B0503050000020004" pitchFamily="34" charset="0"/>
              </a:defRPr>
            </a:lvl1pPr>
            <a:lvl2pPr>
              <a:defRPr sz="1200">
                <a:latin typeface="Fira Sans" panose="020B0503050000020004" pitchFamily="34" charset="0"/>
              </a:defRPr>
            </a:lvl2pPr>
            <a:lvl3pPr>
              <a:defRPr sz="1200">
                <a:latin typeface="Fira Sans" panose="020B0503050000020004" pitchFamily="34" charset="0"/>
              </a:defRPr>
            </a:lvl3pPr>
            <a:lvl4pPr>
              <a:defRPr sz="1200">
                <a:latin typeface="Fira Sans" panose="020B0503050000020004" pitchFamily="34" charset="0"/>
              </a:defRPr>
            </a:lvl4pPr>
            <a:lvl5pPr>
              <a:defRPr sz="1200">
                <a:latin typeface="Fira Sans" panose="020B05030500000200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6C6AE5-F48C-4988-A680-C26F85BC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2894764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2CFFD5D-03FA-4B13-93E3-D4F8E752A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01" y="136525"/>
            <a:ext cx="10822114" cy="948697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50000"/>
              </a:lnSpc>
              <a:defRPr sz="1700"/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46700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D50E431-0608-44E0-97E4-317DAB025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88675" y="1460310"/>
            <a:ext cx="2630125" cy="4059142"/>
          </a:xfrm>
          <a:prstGeom prst="rect">
            <a:avLst/>
          </a:prstGeom>
        </p:spPr>
        <p:txBody>
          <a:bodyPr vert="eaVert"/>
          <a:lstStyle>
            <a:lvl1pPr>
              <a:lnSpc>
                <a:spcPct val="150000"/>
              </a:lnSpc>
              <a:defRPr sz="17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6A80ACC-456C-4141-9775-00BAABA57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200" y="1460309"/>
            <a:ext cx="8044079" cy="4059142"/>
          </a:xfrm>
        </p:spPr>
        <p:txBody>
          <a:bodyPr vert="eaVert"/>
          <a:lstStyle>
            <a:lvl1pPr>
              <a:defRPr sz="1200">
                <a:latin typeface="Fira Sans" panose="020B0503050000020004" pitchFamily="34" charset="0"/>
              </a:defRPr>
            </a:lvl1pPr>
            <a:lvl2pPr>
              <a:defRPr sz="1200">
                <a:latin typeface="Fira Sans" panose="020B0503050000020004" pitchFamily="34" charset="0"/>
              </a:defRPr>
            </a:lvl2pPr>
            <a:lvl3pPr>
              <a:defRPr sz="1200">
                <a:latin typeface="Fira Sans" panose="020B0503050000020004" pitchFamily="34" charset="0"/>
              </a:defRPr>
            </a:lvl3pPr>
            <a:lvl4pPr>
              <a:defRPr sz="1200">
                <a:latin typeface="Fira Sans" panose="020B0503050000020004" pitchFamily="34" charset="0"/>
              </a:defRPr>
            </a:lvl4pPr>
            <a:lvl5pPr>
              <a:defRPr sz="1200">
                <a:latin typeface="Fira Sans" panose="020B05030500000200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296DDD-D11F-474F-8E5C-3FCC3943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908200" cy="365125"/>
          </a:xfrm>
        </p:spPr>
        <p:txBody>
          <a:bodyPr/>
          <a:lstStyle/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617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B92188-DBD6-4169-BE67-6C09F1C06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201" y="1446663"/>
            <a:ext cx="10802018" cy="3665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DFC5260-0273-4B2A-9087-B635E1B51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2864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53669-668D-488D-94DD-56FCB242BF1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729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900" kern="1200">
          <a:solidFill>
            <a:schemeClr val="tx1"/>
          </a:solidFill>
          <a:latin typeface="Fira Sans SemiBold" panose="020B06030500000200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6C7F00-72A2-4952-A908-790FA53E7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2583063"/>
            <a:ext cx="6478505" cy="1113793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pl-PL" sz="3600" b="1" dirty="0">
                <a:solidFill>
                  <a:srgbClr val="009900"/>
                </a:solidFill>
                <a:effectLst/>
                <a:latin typeface="Fira Sans Black" panose="020B0A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Polska i Pomorze jako część </a:t>
            </a:r>
            <a:br>
              <a:rPr lang="pl-PL" sz="3600" b="1" dirty="0">
                <a:solidFill>
                  <a:srgbClr val="009900"/>
                </a:solidFill>
                <a:effectLst/>
                <a:latin typeface="Fira Sans Black" panose="020B0A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600" b="1" dirty="0">
                <a:solidFill>
                  <a:srgbClr val="009900"/>
                </a:solidFill>
                <a:effectLst/>
                <a:latin typeface="Fira Sans Black" panose="020B0A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globalnego rynku pracy </a:t>
            </a:r>
            <a:br>
              <a:rPr lang="pl-PL" sz="3400" b="1" dirty="0">
                <a:solidFill>
                  <a:srgbClr val="009900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400" b="1" dirty="0">
                <a:solidFill>
                  <a:srgbClr val="009900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konkurencja o zasoby ludzkie</a:t>
            </a:r>
            <a:endParaRPr lang="pl-PL" sz="3400" b="1" dirty="0">
              <a:solidFill>
                <a:srgbClr val="0099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1F3479C-5867-496C-B2BA-4DDC598D5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480" y="4891284"/>
            <a:ext cx="10812679" cy="143451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pl-PL" sz="1800" dirty="0">
                <a:solidFill>
                  <a:srgbClr val="262626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Konferencja zorganizowana w ramach inicjatywy Samorządu Województwa Pomorskiego </a:t>
            </a:r>
            <a:br>
              <a:rPr lang="pl-PL" sz="1800" dirty="0">
                <a:solidFill>
                  <a:srgbClr val="262626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262626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pn. </a:t>
            </a:r>
            <a:r>
              <a:rPr lang="pl-PL" sz="1800" i="1" dirty="0">
                <a:solidFill>
                  <a:srgbClr val="262626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Pomorska Platforma Współpracy na rzecz cudzoziemców na regionalnym rynku pracy</a:t>
            </a:r>
            <a:r>
              <a:rPr lang="pl-PL" sz="1800" dirty="0">
                <a:solidFill>
                  <a:srgbClr val="262626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pl-PL" sz="1800" dirty="0">
                <a:solidFill>
                  <a:srgbClr val="262626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800" b="1" dirty="0">
              <a:solidFill>
                <a:srgbClr val="262626"/>
              </a:solidFill>
              <a:effectLst/>
              <a:latin typeface="Fira Sans" panose="020B0503050000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pl-PL" sz="1200" dirty="0">
                <a:solidFill>
                  <a:srgbClr val="262626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Gdańsk, 15 listopad 2023 r.</a:t>
            </a:r>
            <a:endParaRPr lang="pl-PL" sz="12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3D4A8DD-D3ED-BD52-B531-6C71E682D5D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069" y="390094"/>
            <a:ext cx="4418842" cy="613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74CAD8D4-F03F-D97F-B3DE-399A91779F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61" y="4765964"/>
            <a:ext cx="1974624" cy="193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6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6DBB9D2C-7CDB-B617-C353-723034A7F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201" y="-36940"/>
            <a:ext cx="10822114" cy="891258"/>
          </a:xfrm>
        </p:spPr>
        <p:txBody>
          <a:bodyPr/>
          <a:lstStyle/>
          <a:p>
            <a:r>
              <a:rPr lang="pl-PL" sz="24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  <a:t>Pomorska Platforma Współpracy </a:t>
            </a:r>
            <a:br>
              <a:rPr lang="pl-PL" sz="2400" b="1" spc="300" dirty="0">
                <a:latin typeface="+mj-lt"/>
                <a:ea typeface="Segoe UI Black" panose="020B0A02040204020203" pitchFamily="34" charset="0"/>
              </a:rPr>
            </a:br>
            <a:r>
              <a:rPr lang="pl-PL" sz="2400" b="1" spc="300" dirty="0">
                <a:latin typeface="+mj-lt"/>
                <a:ea typeface="Segoe UI Black" panose="020B0A02040204020203" pitchFamily="34" charset="0"/>
              </a:rPr>
              <a:t>     Uwarunkowania strategiczne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4D346EB9-3216-8969-6972-E312BDB44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762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ira Sans" panose="020B05030500000200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F102B732-DD72-5B6D-5BB9-ECB0D7A9962A}"/>
              </a:ext>
            </a:extLst>
          </p:cNvPr>
          <p:cNvSpPr/>
          <p:nvPr/>
        </p:nvSpPr>
        <p:spPr>
          <a:xfrm>
            <a:off x="231074" y="1295951"/>
            <a:ext cx="3506913" cy="1436628"/>
          </a:xfrm>
          <a:prstGeom prst="rightArrow">
            <a:avLst>
              <a:gd name="adj1" fmla="val 80172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F36E148-494E-8AD8-E945-C0E4D5D9BD6F}"/>
              </a:ext>
            </a:extLst>
          </p:cNvPr>
          <p:cNvSpPr txBox="1"/>
          <p:nvPr/>
        </p:nvSpPr>
        <p:spPr>
          <a:xfrm>
            <a:off x="231072" y="1479498"/>
            <a:ext cx="3141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SRWP 2030 </a:t>
            </a:r>
            <a:r>
              <a:rPr lang="pl-PL" sz="1600" dirty="0"/>
              <a:t>określa ogólne cele rozwoju województwa w ujęciu problemowym </a:t>
            </a:r>
            <a:r>
              <a:rPr lang="pl-PL" sz="1600" b="1" dirty="0"/>
              <a:t>w perspektywie długoterminowej.</a:t>
            </a:r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2E18BCC2-C1DF-F254-65E0-B526A9E8D694}"/>
              </a:ext>
            </a:extLst>
          </p:cNvPr>
          <p:cNvSpPr/>
          <p:nvPr/>
        </p:nvSpPr>
        <p:spPr>
          <a:xfrm>
            <a:off x="3949749" y="1263824"/>
            <a:ext cx="3620801" cy="1529089"/>
          </a:xfrm>
          <a:prstGeom prst="rightArrow">
            <a:avLst>
              <a:gd name="adj1" fmla="val 80172"/>
              <a:gd name="adj2" fmla="val 50000"/>
            </a:avLst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C71D24D0-436A-FF4B-A5B3-A1B638A2F3CB}"/>
              </a:ext>
            </a:extLst>
          </p:cNvPr>
          <p:cNvSpPr txBox="1"/>
          <p:nvPr/>
        </p:nvSpPr>
        <p:spPr>
          <a:xfrm>
            <a:off x="3949749" y="1530553"/>
            <a:ext cx="3364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RPS G</a:t>
            </a:r>
            <a:r>
              <a:rPr lang="pl-PL" sz="1600" dirty="0"/>
              <a:t> uszczegóławia cele SRWP 2030 poprzez identyfikację kierunków interwencji </a:t>
            </a:r>
            <a:r>
              <a:rPr lang="pl-PL" sz="1600" b="1" dirty="0"/>
              <a:t>w perspektywie długoterminowej.</a:t>
            </a:r>
          </a:p>
        </p:txBody>
      </p:sp>
      <p:sp>
        <p:nvSpPr>
          <p:cNvPr id="13" name="Strzałka: w prawo 12">
            <a:extLst>
              <a:ext uri="{FF2B5EF4-FFF2-40B4-BE49-F238E27FC236}">
                <a16:creationId xmlns:a16="http://schemas.microsoft.com/office/drawing/2014/main" id="{7CB14F4A-556E-AE4D-157F-16FCD547DA4F}"/>
              </a:ext>
            </a:extLst>
          </p:cNvPr>
          <p:cNvSpPr/>
          <p:nvPr/>
        </p:nvSpPr>
        <p:spPr>
          <a:xfrm>
            <a:off x="7665261" y="1295952"/>
            <a:ext cx="3295587" cy="1491968"/>
          </a:xfrm>
          <a:prstGeom prst="rightArrow">
            <a:avLst>
              <a:gd name="adj1" fmla="val 80172"/>
              <a:gd name="adj2" fmla="val 50000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70CB97D4-8888-4EB0-10ED-C13FA7A033F7}"/>
              </a:ext>
            </a:extLst>
          </p:cNvPr>
          <p:cNvSpPr txBox="1"/>
          <p:nvPr/>
        </p:nvSpPr>
        <p:spPr>
          <a:xfrm>
            <a:off x="7787542" y="1683749"/>
            <a:ext cx="323107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pl-PL" sz="1500" dirty="0">
                <a:latin typeface="Fira Sans" panose="020B0503050000020004" pitchFamily="34" charset="0"/>
                <a:ea typeface="+mn-ea"/>
                <a:cs typeface="+mn-cs"/>
              </a:rPr>
              <a:t>Zobowiązania i Przedsięwzięcia </a:t>
            </a:r>
            <a:br>
              <a:rPr lang="pl-PL" sz="1500" dirty="0">
                <a:latin typeface="Fira Sans" panose="020B0503050000020004" pitchFamily="34" charset="0"/>
                <a:ea typeface="+mn-ea"/>
                <a:cs typeface="+mn-cs"/>
              </a:rPr>
            </a:br>
            <a:r>
              <a:rPr lang="pl-PL" sz="1500" dirty="0">
                <a:latin typeface="Fira Sans" panose="020B0503050000020004" pitchFamily="34" charset="0"/>
                <a:ea typeface="+mn-ea"/>
                <a:cs typeface="+mn-cs"/>
              </a:rPr>
              <a:t>strategiczne w ramach</a:t>
            </a:r>
            <a:r>
              <a:rPr lang="pl-PL" sz="1500" dirty="0">
                <a:latin typeface="Fira Sans" panose="020B0503050000020004" pitchFamily="34" charset="0"/>
              </a:rPr>
              <a:t> </a:t>
            </a:r>
            <a:br>
              <a:rPr lang="pl-PL" sz="1500" dirty="0">
                <a:latin typeface="Fira Sans" panose="020B0503050000020004" pitchFamily="34" charset="0"/>
              </a:rPr>
            </a:br>
            <a:r>
              <a:rPr lang="pl-PL" sz="1500" dirty="0">
                <a:latin typeface="Fira Sans" panose="020B0503050000020004" pitchFamily="34" charset="0"/>
                <a:ea typeface="+mn-ea"/>
                <a:cs typeface="+mn-cs"/>
              </a:rPr>
              <a:t>celu szczegółowego</a:t>
            </a:r>
            <a:endParaRPr lang="pl-PL" sz="1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ECF15E10-B57B-1894-354F-D62623B9AA94}"/>
              </a:ext>
            </a:extLst>
          </p:cNvPr>
          <p:cNvSpPr txBox="1"/>
          <p:nvPr/>
        </p:nvSpPr>
        <p:spPr>
          <a:xfrm>
            <a:off x="231073" y="2832224"/>
            <a:ext cx="3506913" cy="340519"/>
          </a:xfrm>
          <a:prstGeom prst="roundRect">
            <a:avLst/>
          </a:prstGeom>
          <a:solidFill>
            <a:srgbClr val="C45A1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l-PL" sz="1400" b="1" dirty="0"/>
              <a:t>SRWP 2030</a:t>
            </a:r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DBF0631F-2A6D-812C-7DA3-53AF47161C9A}"/>
              </a:ext>
            </a:extLst>
          </p:cNvPr>
          <p:cNvSpPr/>
          <p:nvPr/>
        </p:nvSpPr>
        <p:spPr>
          <a:xfrm>
            <a:off x="231074" y="3220666"/>
            <a:ext cx="1607773" cy="408623"/>
          </a:xfrm>
          <a:prstGeom prst="roundRect">
            <a:avLst/>
          </a:prstGeom>
          <a:solidFill>
            <a:srgbClr val="EC7E3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l-PL" sz="1200" b="1" dirty="0">
                <a:solidFill>
                  <a:schemeClr val="bg1">
                    <a:lumMod val="95000"/>
                  </a:schemeClr>
                </a:solidFill>
              </a:rPr>
              <a:t>CELE STRATEGICZNE</a:t>
            </a:r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8F058B88-1542-35FA-8FE8-686B6FBA3182}"/>
              </a:ext>
            </a:extLst>
          </p:cNvPr>
          <p:cNvSpPr/>
          <p:nvPr/>
        </p:nvSpPr>
        <p:spPr>
          <a:xfrm>
            <a:off x="231073" y="3727508"/>
            <a:ext cx="1607774" cy="408623"/>
          </a:xfrm>
          <a:prstGeom prst="roundRect">
            <a:avLst/>
          </a:prstGeom>
          <a:solidFill>
            <a:srgbClr val="EC7E3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90488" lvl="0" indent="-90488">
              <a:buAutoNum type="arabicPeriod"/>
            </a:pPr>
            <a:r>
              <a:rPr lang="pl-PL" sz="1200" spc="-20" baseline="0" dirty="0"/>
              <a:t>  Trwałe </a:t>
            </a:r>
          </a:p>
          <a:p>
            <a:pPr lvl="0"/>
            <a:r>
              <a:rPr lang="pl-PL" sz="1200" spc="-20" dirty="0"/>
              <a:t>     </a:t>
            </a:r>
            <a:r>
              <a:rPr lang="pl-PL" sz="1200" spc="-20" baseline="0" dirty="0"/>
              <a:t>bezpieczeństwo</a:t>
            </a:r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DBA35047-1973-E1AD-5674-9E13EFED7BA7}"/>
              </a:ext>
            </a:extLst>
          </p:cNvPr>
          <p:cNvSpPr/>
          <p:nvPr/>
        </p:nvSpPr>
        <p:spPr>
          <a:xfrm>
            <a:off x="231072" y="4177550"/>
            <a:ext cx="1607775" cy="408623"/>
          </a:xfrm>
          <a:prstGeom prst="roundRect">
            <a:avLst/>
          </a:prstGeom>
          <a:solidFill>
            <a:srgbClr val="EC7E3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90488" lvl="0" indent="-90488"/>
            <a:r>
              <a:rPr lang="pl-PL" sz="1200" dirty="0"/>
              <a:t>2. Otwarta wspólnota</a:t>
            </a:r>
          </a:p>
          <a:p>
            <a:pPr marL="90488" lvl="0" indent="-90488"/>
            <a:r>
              <a:rPr lang="pl-PL" sz="1200" dirty="0"/>
              <a:t>     regionalna</a:t>
            </a:r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id="{BB80B694-D1C5-9170-202A-019C33487AEA}"/>
              </a:ext>
            </a:extLst>
          </p:cNvPr>
          <p:cNvSpPr/>
          <p:nvPr/>
        </p:nvSpPr>
        <p:spPr>
          <a:xfrm>
            <a:off x="231073" y="4632686"/>
            <a:ext cx="1607774" cy="408623"/>
          </a:xfrm>
          <a:prstGeom prst="roundRect">
            <a:avLst/>
          </a:prstGeom>
          <a:solidFill>
            <a:srgbClr val="EC7E34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l-PL" sz="1200" dirty="0"/>
              <a:t>3. Odporna</a:t>
            </a:r>
          </a:p>
          <a:p>
            <a:pPr lvl="0"/>
            <a:r>
              <a:rPr lang="pl-PL" sz="1200" dirty="0"/>
              <a:t>    gospodarka</a:t>
            </a:r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id="{45E94746-01EF-1FBA-6956-11344ADAD3F7}"/>
              </a:ext>
            </a:extLst>
          </p:cNvPr>
          <p:cNvSpPr/>
          <p:nvPr/>
        </p:nvSpPr>
        <p:spPr>
          <a:xfrm>
            <a:off x="2059490" y="3220666"/>
            <a:ext cx="1678493" cy="408623"/>
          </a:xfrm>
          <a:prstGeom prst="roundRect">
            <a:avLst/>
          </a:prstGeom>
          <a:solidFill>
            <a:srgbClr val="F1A46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200" b="1" dirty="0">
                <a:solidFill>
                  <a:schemeClr val="bg1">
                    <a:lumMod val="95000"/>
                  </a:schemeClr>
                </a:solidFill>
              </a:rPr>
              <a:t>CELE OPERACYJNE</a:t>
            </a:r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46E46012-BCBE-F1CF-FDB4-50FF22D7CF8B}"/>
              </a:ext>
            </a:extLst>
          </p:cNvPr>
          <p:cNvSpPr/>
          <p:nvPr/>
        </p:nvSpPr>
        <p:spPr>
          <a:xfrm>
            <a:off x="2059490" y="3727507"/>
            <a:ext cx="1678492" cy="408623"/>
          </a:xfrm>
          <a:prstGeom prst="roundRect">
            <a:avLst/>
          </a:prstGeom>
          <a:solidFill>
            <a:srgbClr val="F1A46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90488" lvl="0" indent="-90488"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 Pozycja 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konkurencyjna</a:t>
            </a:r>
          </a:p>
        </p:txBody>
      </p:sp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0A7C5E92-E623-8635-9FF7-40B712024D9A}"/>
              </a:ext>
            </a:extLst>
          </p:cNvPr>
          <p:cNvSpPr/>
          <p:nvPr/>
        </p:nvSpPr>
        <p:spPr>
          <a:xfrm>
            <a:off x="2059490" y="4157372"/>
            <a:ext cx="1678491" cy="408623"/>
          </a:xfrm>
          <a:prstGeom prst="roundRect">
            <a:avLst/>
          </a:prstGeom>
          <a:solidFill>
            <a:srgbClr val="F1A46F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400" b="1" dirty="0">
                <a:solidFill>
                  <a:schemeClr val="tx1"/>
                </a:solidFill>
              </a:rPr>
              <a:t>2. Rynek pracy</a:t>
            </a:r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A5D2BB94-8680-B05E-032E-F4C3A4684399}"/>
              </a:ext>
            </a:extLst>
          </p:cNvPr>
          <p:cNvSpPr/>
          <p:nvPr/>
        </p:nvSpPr>
        <p:spPr>
          <a:xfrm>
            <a:off x="2043112" y="4601260"/>
            <a:ext cx="1694869" cy="408623"/>
          </a:xfrm>
          <a:prstGeom prst="roundRect">
            <a:avLst/>
          </a:prstGeom>
          <a:solidFill>
            <a:srgbClr val="F1A46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200" dirty="0">
                <a:solidFill>
                  <a:schemeClr val="tx1"/>
                </a:solidFill>
              </a:rPr>
              <a:t>3. Oferta turystyczna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i czasu wolnego</a:t>
            </a:r>
          </a:p>
        </p:txBody>
      </p:sp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7FB1622B-2970-DDDB-8E7D-57CCFA5D0BB4}"/>
              </a:ext>
            </a:extLst>
          </p:cNvPr>
          <p:cNvSpPr/>
          <p:nvPr/>
        </p:nvSpPr>
        <p:spPr>
          <a:xfrm>
            <a:off x="2027263" y="5035641"/>
            <a:ext cx="1710718" cy="580571"/>
          </a:xfrm>
          <a:prstGeom prst="roundRect">
            <a:avLst/>
          </a:prstGeom>
          <a:solidFill>
            <a:srgbClr val="F1A46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200" dirty="0">
                <a:solidFill>
                  <a:schemeClr val="tx1"/>
                </a:solidFill>
              </a:rPr>
              <a:t>4. Integracja z 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globalnym systemem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transportowym</a:t>
            </a:r>
          </a:p>
        </p:txBody>
      </p: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DB86E8F1-CE4C-1A6B-CAC9-EC0A6DE6F5FD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1838847" y="4361684"/>
            <a:ext cx="220643" cy="475314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4BC4A158-7814-CEA3-C58B-945745F4E69C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 flipV="1">
            <a:off x="1838847" y="3931819"/>
            <a:ext cx="220643" cy="905179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72F58772-8D79-8AA4-25A1-5ACCDA331383}"/>
              </a:ext>
            </a:extLst>
          </p:cNvPr>
          <p:cNvCxnSpPr>
            <a:cxnSpLocks/>
            <a:stCxn id="19" idx="3"/>
            <a:endCxn id="23" idx="1"/>
          </p:cNvCxnSpPr>
          <p:nvPr/>
        </p:nvCxnSpPr>
        <p:spPr>
          <a:xfrm flipV="1">
            <a:off x="1838847" y="4805572"/>
            <a:ext cx="204265" cy="31426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66AC0AEE-4DB3-3F94-79FA-DB893BD30BC1}"/>
              </a:ext>
            </a:extLst>
          </p:cNvPr>
          <p:cNvCxnSpPr>
            <a:cxnSpLocks/>
            <a:stCxn id="19" idx="3"/>
            <a:endCxn id="24" idx="1"/>
          </p:cNvCxnSpPr>
          <p:nvPr/>
        </p:nvCxnSpPr>
        <p:spPr>
          <a:xfrm>
            <a:off x="1838847" y="4836998"/>
            <a:ext cx="188416" cy="488929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E15DBF72-61F5-0C5E-326B-D12741C3A6AB}"/>
              </a:ext>
            </a:extLst>
          </p:cNvPr>
          <p:cNvSpPr txBox="1"/>
          <p:nvPr/>
        </p:nvSpPr>
        <p:spPr>
          <a:xfrm>
            <a:off x="3961117" y="2868251"/>
            <a:ext cx="3609434" cy="340519"/>
          </a:xfrm>
          <a:prstGeom prst="roundRect">
            <a:avLst/>
          </a:prstGeom>
          <a:solidFill>
            <a:srgbClr val="A88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l-PL" sz="1400" b="1" dirty="0"/>
              <a:t>RPS G</a:t>
            </a:r>
          </a:p>
        </p:txBody>
      </p:sp>
      <p:sp>
        <p:nvSpPr>
          <p:cNvPr id="30" name="Prostokąt: zaokrąglone rogi 29">
            <a:extLst>
              <a:ext uri="{FF2B5EF4-FFF2-40B4-BE49-F238E27FC236}">
                <a16:creationId xmlns:a16="http://schemas.microsoft.com/office/drawing/2014/main" id="{9E33758D-6C7E-A176-F14B-7B7489415063}"/>
              </a:ext>
            </a:extLst>
          </p:cNvPr>
          <p:cNvSpPr/>
          <p:nvPr/>
        </p:nvSpPr>
        <p:spPr>
          <a:xfrm>
            <a:off x="3967375" y="3221799"/>
            <a:ext cx="1666829" cy="408623"/>
          </a:xfrm>
          <a:prstGeom prst="roundRect">
            <a:avLst/>
          </a:prstGeom>
          <a:solidFill>
            <a:srgbClr val="C092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200" b="1" dirty="0">
                <a:solidFill>
                  <a:schemeClr val="bg1">
                    <a:lumMod val="95000"/>
                  </a:schemeClr>
                </a:solidFill>
              </a:rPr>
              <a:t>CELE OPERACYJNE</a:t>
            </a:r>
          </a:p>
        </p:txBody>
      </p:sp>
      <p:sp>
        <p:nvSpPr>
          <p:cNvPr id="31" name="Prostokąt: zaokrąglone rogi 30">
            <a:extLst>
              <a:ext uri="{FF2B5EF4-FFF2-40B4-BE49-F238E27FC236}">
                <a16:creationId xmlns:a16="http://schemas.microsoft.com/office/drawing/2014/main" id="{78003EBB-BBD2-212E-65B3-A37F2ADC51E8}"/>
              </a:ext>
            </a:extLst>
          </p:cNvPr>
          <p:cNvSpPr/>
          <p:nvPr/>
        </p:nvSpPr>
        <p:spPr>
          <a:xfrm>
            <a:off x="3961116" y="3724716"/>
            <a:ext cx="1673088" cy="408623"/>
          </a:xfrm>
          <a:prstGeom prst="roundRect">
            <a:avLst/>
          </a:prstGeom>
          <a:solidFill>
            <a:srgbClr val="EAB2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90488" lvl="0" indent="-90488">
              <a:buAutoNum type="arabicPeriod"/>
            </a:pPr>
            <a:r>
              <a:rPr lang="pl-PL" sz="1200" dirty="0">
                <a:solidFill>
                  <a:schemeClr val="tx1"/>
                </a:solidFill>
              </a:rPr>
              <a:t> Wysoka pozycja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konkurencyjna</a:t>
            </a:r>
          </a:p>
        </p:txBody>
      </p:sp>
      <p:sp>
        <p:nvSpPr>
          <p:cNvPr id="32" name="Prostokąt: zaokrąglone rogi 31">
            <a:extLst>
              <a:ext uri="{FF2B5EF4-FFF2-40B4-BE49-F238E27FC236}">
                <a16:creationId xmlns:a16="http://schemas.microsoft.com/office/drawing/2014/main" id="{6343BD40-D9E7-2D33-33AF-97991F3BC109}"/>
              </a:ext>
            </a:extLst>
          </p:cNvPr>
          <p:cNvSpPr/>
          <p:nvPr/>
        </p:nvSpPr>
        <p:spPr>
          <a:xfrm>
            <a:off x="3963608" y="4180854"/>
            <a:ext cx="1673088" cy="735393"/>
          </a:xfrm>
          <a:prstGeom prst="roundRect">
            <a:avLst/>
          </a:prstGeom>
          <a:solidFill>
            <a:srgbClr val="EAB200"/>
          </a:solidFill>
          <a:ln w="38100">
            <a:solidFill>
              <a:srgbClr val="A27B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400" b="1" dirty="0">
                <a:solidFill>
                  <a:schemeClr val="tx1"/>
                </a:solidFill>
              </a:rPr>
              <a:t>2. Atrakcyjny</a:t>
            </a:r>
          </a:p>
          <a:p>
            <a:pPr lvl="0"/>
            <a:r>
              <a:rPr lang="pl-PL" sz="1400" b="1" dirty="0">
                <a:solidFill>
                  <a:schemeClr val="tx1"/>
                </a:solidFill>
              </a:rPr>
              <a:t>     rynek pracy</a:t>
            </a:r>
          </a:p>
        </p:txBody>
      </p:sp>
      <p:sp>
        <p:nvSpPr>
          <p:cNvPr id="33" name="Prostokąt: zaokrąglone rogi 32">
            <a:extLst>
              <a:ext uri="{FF2B5EF4-FFF2-40B4-BE49-F238E27FC236}">
                <a16:creationId xmlns:a16="http://schemas.microsoft.com/office/drawing/2014/main" id="{BEFE4333-C220-F532-1193-BF12C02C75D6}"/>
              </a:ext>
            </a:extLst>
          </p:cNvPr>
          <p:cNvSpPr/>
          <p:nvPr/>
        </p:nvSpPr>
        <p:spPr>
          <a:xfrm>
            <a:off x="3963608" y="4970986"/>
            <a:ext cx="1670596" cy="408623"/>
          </a:xfrm>
          <a:prstGeom prst="roundRect">
            <a:avLst/>
          </a:prstGeom>
          <a:solidFill>
            <a:srgbClr val="EAB2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dirty="0">
                <a:solidFill>
                  <a:schemeClr val="tx1"/>
                </a:solidFill>
              </a:rPr>
              <a:t>3. Inspirująca oferta</a:t>
            </a:r>
          </a:p>
          <a:p>
            <a:r>
              <a:rPr lang="pl-PL" sz="1200" dirty="0">
                <a:solidFill>
                  <a:schemeClr val="tx1"/>
                </a:solidFill>
              </a:rPr>
              <a:t>    czasu wolnego</a:t>
            </a:r>
          </a:p>
        </p:txBody>
      </p:sp>
      <p:sp>
        <p:nvSpPr>
          <p:cNvPr id="34" name="Prostokąt: zaokrąglone rogi 33">
            <a:extLst>
              <a:ext uri="{FF2B5EF4-FFF2-40B4-BE49-F238E27FC236}">
                <a16:creationId xmlns:a16="http://schemas.microsoft.com/office/drawing/2014/main" id="{226A830D-255D-3BCD-E189-0F18696EFAE3}"/>
              </a:ext>
            </a:extLst>
          </p:cNvPr>
          <p:cNvSpPr/>
          <p:nvPr/>
        </p:nvSpPr>
        <p:spPr>
          <a:xfrm>
            <a:off x="5857338" y="3748097"/>
            <a:ext cx="1692322" cy="6343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200" dirty="0">
                <a:solidFill>
                  <a:schemeClr val="tx1"/>
                </a:solidFill>
              </a:rPr>
              <a:t>2.1. Kompetentny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    pracownik</a:t>
            </a:r>
          </a:p>
        </p:txBody>
      </p:sp>
      <p:sp>
        <p:nvSpPr>
          <p:cNvPr id="35" name="Prostokąt: zaokrąglone rogi 34">
            <a:extLst>
              <a:ext uri="{FF2B5EF4-FFF2-40B4-BE49-F238E27FC236}">
                <a16:creationId xmlns:a16="http://schemas.microsoft.com/office/drawing/2014/main" id="{7C38F83D-6351-78A3-39BE-D9E9518DAE7D}"/>
              </a:ext>
            </a:extLst>
          </p:cNvPr>
          <p:cNvSpPr/>
          <p:nvPr/>
        </p:nvSpPr>
        <p:spPr>
          <a:xfrm>
            <a:off x="5848141" y="3231150"/>
            <a:ext cx="1722409" cy="408623"/>
          </a:xfrm>
          <a:prstGeom prst="roundRect">
            <a:avLst/>
          </a:prstGeom>
          <a:solidFill>
            <a:srgbClr val="C092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1200" b="1" dirty="0">
                <a:solidFill>
                  <a:schemeClr val="bg1">
                    <a:lumMod val="95000"/>
                  </a:schemeClr>
                </a:solidFill>
              </a:rPr>
              <a:t>PRIORYTETY</a:t>
            </a:r>
          </a:p>
        </p:txBody>
      </p:sp>
      <p:cxnSp>
        <p:nvCxnSpPr>
          <p:cNvPr id="36" name="Łącznik prosty ze strzałką 35">
            <a:extLst>
              <a:ext uri="{FF2B5EF4-FFF2-40B4-BE49-F238E27FC236}">
                <a16:creationId xmlns:a16="http://schemas.microsoft.com/office/drawing/2014/main" id="{5452A68C-8E63-E0D2-0320-70749E69478F}"/>
              </a:ext>
            </a:extLst>
          </p:cNvPr>
          <p:cNvCxnSpPr>
            <a:cxnSpLocks/>
          </p:cNvCxnSpPr>
          <p:nvPr/>
        </p:nvCxnSpPr>
        <p:spPr>
          <a:xfrm>
            <a:off x="3751840" y="4425972"/>
            <a:ext cx="183805" cy="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ostokąt: zaokrąglone rogi 36">
            <a:extLst>
              <a:ext uri="{FF2B5EF4-FFF2-40B4-BE49-F238E27FC236}">
                <a16:creationId xmlns:a16="http://schemas.microsoft.com/office/drawing/2014/main" id="{3CB31E5E-8F4D-9E06-55C1-37DE83AE9C52}"/>
              </a:ext>
            </a:extLst>
          </p:cNvPr>
          <p:cNvSpPr/>
          <p:nvPr/>
        </p:nvSpPr>
        <p:spPr>
          <a:xfrm>
            <a:off x="5848141" y="4441004"/>
            <a:ext cx="1709272" cy="57101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200" b="1" dirty="0">
                <a:solidFill>
                  <a:schemeClr val="tx1"/>
                </a:solidFill>
              </a:rPr>
              <a:t>2.2. Atrakcyjny</a:t>
            </a:r>
          </a:p>
          <a:p>
            <a:pPr lvl="0"/>
            <a:r>
              <a:rPr lang="pl-PL" sz="1200" b="1" dirty="0">
                <a:solidFill>
                  <a:schemeClr val="tx1"/>
                </a:solidFill>
              </a:rPr>
              <a:t>        pracodawca</a:t>
            </a:r>
          </a:p>
        </p:txBody>
      </p:sp>
      <p:sp>
        <p:nvSpPr>
          <p:cNvPr id="38" name="Prostokąt: zaokrąglone rogi 37">
            <a:extLst>
              <a:ext uri="{FF2B5EF4-FFF2-40B4-BE49-F238E27FC236}">
                <a16:creationId xmlns:a16="http://schemas.microsoft.com/office/drawing/2014/main" id="{B9C78863-EF42-F03B-45BF-A81C55FDB010}"/>
              </a:ext>
            </a:extLst>
          </p:cNvPr>
          <p:cNvSpPr/>
          <p:nvPr/>
        </p:nvSpPr>
        <p:spPr>
          <a:xfrm>
            <a:off x="5859831" y="5074582"/>
            <a:ext cx="1710718" cy="8018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200" dirty="0">
                <a:solidFill>
                  <a:schemeClr val="tx1"/>
                </a:solidFill>
              </a:rPr>
              <a:t>2.3. Regionalny system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    monitorowania</a:t>
            </a:r>
          </a:p>
          <a:p>
            <a:pPr lvl="0"/>
            <a:r>
              <a:rPr lang="pl-PL" sz="1200" dirty="0">
                <a:solidFill>
                  <a:schemeClr val="tx1"/>
                </a:solidFill>
              </a:rPr>
              <a:t>        gospodarki </a:t>
            </a:r>
          </a:p>
        </p:txBody>
      </p: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6BEBA1AF-2B81-7441-3F9B-8FDA080EBA9E}"/>
              </a:ext>
            </a:extLst>
          </p:cNvPr>
          <p:cNvCxnSpPr>
            <a:cxnSpLocks/>
            <a:stCxn id="32" idx="3"/>
            <a:endCxn id="34" idx="1"/>
          </p:cNvCxnSpPr>
          <p:nvPr/>
        </p:nvCxnSpPr>
        <p:spPr>
          <a:xfrm flipV="1">
            <a:off x="5636696" y="4065262"/>
            <a:ext cx="220642" cy="483289"/>
          </a:xfrm>
          <a:prstGeom prst="straightConnector1">
            <a:avLst/>
          </a:prstGeom>
          <a:ln w="19050">
            <a:solidFill>
              <a:srgbClr val="A27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>
            <a:extLst>
              <a:ext uri="{FF2B5EF4-FFF2-40B4-BE49-F238E27FC236}">
                <a16:creationId xmlns:a16="http://schemas.microsoft.com/office/drawing/2014/main" id="{5ED04D3F-9033-7930-68C4-2E4A7DF0DAA0}"/>
              </a:ext>
            </a:extLst>
          </p:cNvPr>
          <p:cNvCxnSpPr>
            <a:cxnSpLocks/>
            <a:stCxn id="32" idx="3"/>
            <a:endCxn id="37" idx="1"/>
          </p:cNvCxnSpPr>
          <p:nvPr/>
        </p:nvCxnSpPr>
        <p:spPr>
          <a:xfrm>
            <a:off x="5636696" y="4548551"/>
            <a:ext cx="211445" cy="177963"/>
          </a:xfrm>
          <a:prstGeom prst="straightConnector1">
            <a:avLst/>
          </a:prstGeom>
          <a:ln w="19050">
            <a:solidFill>
              <a:srgbClr val="A27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DA201820-B8BB-9D2A-8250-1C9E05807A9C}"/>
              </a:ext>
            </a:extLst>
          </p:cNvPr>
          <p:cNvCxnSpPr>
            <a:cxnSpLocks/>
            <a:stCxn id="32" idx="3"/>
            <a:endCxn id="38" idx="1"/>
          </p:cNvCxnSpPr>
          <p:nvPr/>
        </p:nvCxnSpPr>
        <p:spPr>
          <a:xfrm>
            <a:off x="5636696" y="4548551"/>
            <a:ext cx="223135" cy="926945"/>
          </a:xfrm>
          <a:prstGeom prst="straightConnector1">
            <a:avLst/>
          </a:prstGeom>
          <a:ln w="19050">
            <a:solidFill>
              <a:srgbClr val="A27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rostokąt: zaokrąglone rogi 46">
            <a:extLst>
              <a:ext uri="{FF2B5EF4-FFF2-40B4-BE49-F238E27FC236}">
                <a16:creationId xmlns:a16="http://schemas.microsoft.com/office/drawing/2014/main" id="{1A254FEE-2238-94E8-8AE6-7ED5DBD5388D}"/>
              </a:ext>
            </a:extLst>
          </p:cNvPr>
          <p:cNvSpPr/>
          <p:nvPr/>
        </p:nvSpPr>
        <p:spPr>
          <a:xfrm>
            <a:off x="7804260" y="3737663"/>
            <a:ext cx="3233194" cy="4181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1100" dirty="0">
                <a:solidFill>
                  <a:schemeClr val="tx1"/>
                </a:solidFill>
                <a:effectLst/>
              </a:rPr>
              <a:t>2. Wsparcie dla pozyskiwania i zakorzeniania talentów w regionie</a:t>
            </a:r>
            <a:endParaRPr lang="pl-PL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Prostokąt: zaokrąglone rogi 47">
            <a:extLst>
              <a:ext uri="{FF2B5EF4-FFF2-40B4-BE49-F238E27FC236}">
                <a16:creationId xmlns:a16="http://schemas.microsoft.com/office/drawing/2014/main" id="{702B249D-78BB-44A5-8B5B-EF9E864D0564}"/>
              </a:ext>
            </a:extLst>
          </p:cNvPr>
          <p:cNvSpPr/>
          <p:nvPr/>
        </p:nvSpPr>
        <p:spPr>
          <a:xfrm>
            <a:off x="7804260" y="4197962"/>
            <a:ext cx="3233194" cy="4181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1050" dirty="0">
                <a:solidFill>
                  <a:schemeClr val="tx1"/>
                </a:solidFill>
                <a:effectLst/>
              </a:rPr>
              <a:t>3. Realizacja działań służących zwiększaniu kompetencji przedsiębiorstw do adaptacji</a:t>
            </a:r>
            <a:endParaRPr lang="pl-PL" sz="105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Prostokąt: zaokrąglone rogi 53">
            <a:extLst>
              <a:ext uri="{FF2B5EF4-FFF2-40B4-BE49-F238E27FC236}">
                <a16:creationId xmlns:a16="http://schemas.microsoft.com/office/drawing/2014/main" id="{FD055523-E01B-D0C2-9850-57066420333C}"/>
              </a:ext>
            </a:extLst>
          </p:cNvPr>
          <p:cNvSpPr/>
          <p:nvPr/>
        </p:nvSpPr>
        <p:spPr>
          <a:xfrm>
            <a:off x="7795024" y="3258006"/>
            <a:ext cx="3233194" cy="4478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l-PL" sz="1100" dirty="0">
                <a:solidFill>
                  <a:schemeClr val="tx1"/>
                </a:solidFill>
                <a:effectLst/>
              </a:rPr>
              <a:t>Wypracowanie mechanizmów wspierania rozwoju zawodowego</a:t>
            </a:r>
            <a:endParaRPr lang="pl-PL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Prostokąt: zaokrąglone rogi 54">
            <a:extLst>
              <a:ext uri="{FF2B5EF4-FFF2-40B4-BE49-F238E27FC236}">
                <a16:creationId xmlns:a16="http://schemas.microsoft.com/office/drawing/2014/main" id="{2890C68C-2B09-4269-BE5A-0AF3292274A2}"/>
              </a:ext>
            </a:extLst>
          </p:cNvPr>
          <p:cNvSpPr/>
          <p:nvPr/>
        </p:nvSpPr>
        <p:spPr>
          <a:xfrm>
            <a:off x="7793682" y="2874150"/>
            <a:ext cx="3231074" cy="355403"/>
          </a:xfrm>
          <a:prstGeom prst="roundRect">
            <a:avLst/>
          </a:prstGeom>
          <a:solidFill>
            <a:srgbClr val="57853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12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ZOBOWIĄZANIA SWP</a:t>
            </a:r>
          </a:p>
        </p:txBody>
      </p:sp>
      <p:sp>
        <p:nvSpPr>
          <p:cNvPr id="56" name="Prostokąt: zaokrąglone rogi 55">
            <a:extLst>
              <a:ext uri="{FF2B5EF4-FFF2-40B4-BE49-F238E27FC236}">
                <a16:creationId xmlns:a16="http://schemas.microsoft.com/office/drawing/2014/main" id="{66D1BE96-954D-7EDF-6408-371FE28D4051}"/>
              </a:ext>
            </a:extLst>
          </p:cNvPr>
          <p:cNvSpPr/>
          <p:nvPr/>
        </p:nvSpPr>
        <p:spPr>
          <a:xfrm>
            <a:off x="7804261" y="4643230"/>
            <a:ext cx="3233192" cy="919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br>
              <a:rPr lang="pl-PL" sz="10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05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pl-PL" sz="1050" b="1" dirty="0">
                <a:solidFill>
                  <a:schemeClr val="tx1"/>
                </a:solidFill>
                <a:effectLst/>
              </a:rPr>
              <a:t>Stworzenie platformy współpracy instytucji uczestniczących w pozyskiwaniu i obsłudze pracowników z zagranicy na regionalny rynek pracy,</a:t>
            </a:r>
            <a:br>
              <a:rPr lang="pl-PL" sz="1050" b="1" dirty="0">
                <a:solidFill>
                  <a:schemeClr val="tx1"/>
                </a:solidFill>
                <a:effectLst/>
              </a:rPr>
            </a:br>
            <a:r>
              <a:rPr lang="pl-PL" sz="1050" b="1" dirty="0">
                <a:solidFill>
                  <a:schemeClr val="tx1"/>
                </a:solidFill>
              </a:rPr>
              <a:t>powołanie PPW</a:t>
            </a:r>
            <a:r>
              <a:rPr lang="pl-PL" sz="1050" b="1" dirty="0">
                <a:solidFill>
                  <a:schemeClr val="tx1"/>
                </a:solidFill>
                <a:effectLst/>
              </a:rPr>
              <a:t> 25.05.2022 rok</a:t>
            </a:r>
            <a:endParaRPr lang="pl-PL" sz="105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pl-PL" sz="105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189B28D-50A3-E1BE-6DBC-217302FEE84E}"/>
              </a:ext>
            </a:extLst>
          </p:cNvPr>
          <p:cNvSpPr/>
          <p:nvPr/>
        </p:nvSpPr>
        <p:spPr>
          <a:xfrm>
            <a:off x="7811621" y="5581196"/>
            <a:ext cx="3233194" cy="31648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pl-PL" sz="1100" dirty="0">
              <a:solidFill>
                <a:schemeClr val="tx1"/>
              </a:solidFill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1100" dirty="0">
                <a:solidFill>
                  <a:schemeClr val="tx1"/>
                </a:solidFill>
              </a:rPr>
              <a:t>5</a:t>
            </a:r>
            <a:r>
              <a:rPr lang="pl-PL" sz="1100" dirty="0">
                <a:solidFill>
                  <a:schemeClr val="tx1"/>
                </a:solidFill>
                <a:effectLst/>
              </a:rPr>
              <a:t>. Monitorowanie branż kluczowych dla gospodarki</a:t>
            </a:r>
            <a:endParaRPr lang="pl-PL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pl-PL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Łącznik prosty ze strzałką 3">
            <a:extLst>
              <a:ext uri="{FF2B5EF4-FFF2-40B4-BE49-F238E27FC236}">
                <a16:creationId xmlns:a16="http://schemas.microsoft.com/office/drawing/2014/main" id="{912A9DEC-F49F-1516-424F-C2B42B44384C}"/>
              </a:ext>
            </a:extLst>
          </p:cNvPr>
          <p:cNvCxnSpPr>
            <a:cxnSpLocks/>
            <a:stCxn id="37" idx="3"/>
            <a:endCxn id="56" idx="1"/>
          </p:cNvCxnSpPr>
          <p:nvPr/>
        </p:nvCxnSpPr>
        <p:spPr>
          <a:xfrm>
            <a:off x="7557413" y="4726514"/>
            <a:ext cx="246848" cy="376406"/>
          </a:xfrm>
          <a:prstGeom prst="straightConnector1">
            <a:avLst/>
          </a:prstGeom>
          <a:ln w="19050">
            <a:solidFill>
              <a:srgbClr val="A27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9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6DBB9D2C-7CDB-B617-C353-723034A7F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655" y="145761"/>
            <a:ext cx="10922660" cy="948697"/>
          </a:xfrm>
        </p:spPr>
        <p:txBody>
          <a:bodyPr/>
          <a:lstStyle/>
          <a:p>
            <a:b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  <a:t>Pomorska Platforma Współpracy</a:t>
            </a:r>
            <a:b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  <a:t>                  </a:t>
            </a:r>
            <a:endParaRPr lang="pl-PL" sz="2400" spc="-150" dirty="0">
              <a:latin typeface="+mj-lt"/>
              <a:ea typeface="Segoe UI Black" panose="020B0A02040204020203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B693155E-5ED1-89B9-C68E-19E2012F044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523" y="6040583"/>
            <a:ext cx="3073763" cy="4269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B7A6FF41-CD3B-E8AF-3329-0E190EA24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1366114"/>
            <a:ext cx="9762833" cy="4480509"/>
          </a:xfrm>
        </p:spPr>
        <p:txBody>
          <a:bodyPr>
            <a:noAutofit/>
          </a:bodyPr>
          <a:lstStyle/>
          <a:p>
            <a:r>
              <a:rPr lang="pl-PL" sz="1800" b="1" spc="600" dirty="0">
                <a:latin typeface="Fira Sans Black" panose="020B0A03050000020004" pitchFamily="34" charset="0"/>
                <a:ea typeface="Segoe UI Black" panose="020B0A02040204020203" pitchFamily="34" charset="0"/>
              </a:rPr>
              <a:t>Cele  PPW </a:t>
            </a:r>
            <a:endParaRPr lang="pl-PL" sz="600" b="1" spc="600" dirty="0">
              <a:latin typeface="Fira Sans Black" panose="020B0A03050000020004" pitchFamily="34" charset="0"/>
              <a:ea typeface="Segoe UI Black" panose="020B0A02040204020203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800" b="1" spc="-10" dirty="0">
                <a:effectLst/>
                <a:ea typeface="Calibri" panose="020F0502020204030204" pitchFamily="34" charset="0"/>
              </a:rPr>
              <a:t>wzmocnienie</a:t>
            </a:r>
            <a:r>
              <a:rPr lang="pl-PL" sz="1800" spc="-10" dirty="0">
                <a:effectLst/>
                <a:ea typeface="Calibri" panose="020F0502020204030204" pitchFamily="34" charset="0"/>
              </a:rPr>
              <a:t> współpracy i dialogu pomiędzy partnerami rynku pracy</a:t>
            </a:r>
            <a:r>
              <a:rPr lang="pl-PL" sz="1800" spc="-10" dirty="0">
                <a:ea typeface="Calibri" panose="020F0502020204030204" pitchFamily="34" charset="0"/>
              </a:rPr>
              <a:t> </a:t>
            </a:r>
          </a:p>
          <a:p>
            <a:pPr marL="285750" indent="-285750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800" b="1" spc="-10" dirty="0">
                <a:effectLst/>
                <a:ea typeface="Calibri" panose="020F0502020204030204" pitchFamily="34" charset="0"/>
              </a:rPr>
              <a:t>rozwój </a:t>
            </a:r>
            <a:r>
              <a:rPr lang="pl-PL" sz="1800" spc="-10" dirty="0">
                <a:effectLst/>
                <a:ea typeface="Calibri" panose="020F0502020204030204" pitchFamily="34" charset="0"/>
              </a:rPr>
              <a:t>standardów </a:t>
            </a:r>
            <a:r>
              <a:rPr lang="pl-PL" sz="1800" spc="-10" dirty="0">
                <a:ea typeface="Calibri" panose="020F0502020204030204" pitchFamily="34" charset="0"/>
              </a:rPr>
              <a:t>zatrudnienia </a:t>
            </a:r>
            <a:r>
              <a:rPr lang="pl-PL" sz="1800" spc="-10" dirty="0">
                <a:effectLst/>
                <a:ea typeface="Calibri" panose="020F0502020204030204" pitchFamily="34" charset="0"/>
              </a:rPr>
              <a:t>cudzoziemców na Pomorzu </a:t>
            </a:r>
            <a:r>
              <a:rPr lang="pl-PL" sz="1800" spc="-10" dirty="0">
                <a:ea typeface="Calibri" panose="020F0502020204030204" pitchFamily="34" charset="0"/>
              </a:rPr>
              <a:t>oraz usług </a:t>
            </a:r>
            <a:r>
              <a:rPr lang="pl-PL" sz="1800" spc="-10" dirty="0">
                <a:effectLst/>
                <a:ea typeface="Calibri" panose="020F0502020204030204" pitchFamily="34" charset="0"/>
              </a:rPr>
              <a:t>pomorskich </a:t>
            </a:r>
            <a:br>
              <a:rPr lang="pl-PL" sz="1800" spc="-10" dirty="0">
                <a:effectLst/>
                <a:ea typeface="Calibri" panose="020F0502020204030204" pitchFamily="34" charset="0"/>
              </a:rPr>
            </a:br>
            <a:r>
              <a:rPr lang="pl-PL" sz="1800" spc="-10" dirty="0">
                <a:effectLst/>
                <a:ea typeface="Calibri" panose="020F0502020204030204" pitchFamily="34" charset="0"/>
              </a:rPr>
              <a:t>agencji zatrudnienia i pracodawców </a:t>
            </a:r>
            <a:endParaRPr lang="pl-PL" sz="1800" spc="-10" dirty="0"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800" b="1" dirty="0"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zapewnienie</a:t>
            </a:r>
            <a:r>
              <a:rPr lang="pl-PL" sz="1800" dirty="0"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spc="-10" dirty="0">
                <a:ea typeface="Calibri" panose="020F0502020204030204" pitchFamily="34" charset="0"/>
              </a:rPr>
              <a:t>wsparcia pracodawcom </a:t>
            </a: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w zakresie legalnego pobytu i zatrudniania cudzoziemców</a:t>
            </a:r>
            <a:br>
              <a:rPr lang="pl-PL" sz="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8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1800" spc="300" dirty="0">
                <a:latin typeface="Fira Sans Black" panose="020B0A03050000020004" pitchFamily="34" charset="0"/>
                <a:ea typeface="Calibri" panose="020F0502020204030204" pitchFamily="34" charset="0"/>
              </a:rPr>
              <a:t>D</a:t>
            </a:r>
            <a:r>
              <a:rPr lang="pl-PL" sz="1800" spc="300" dirty="0">
                <a:effectLst/>
                <a:latin typeface="Fira Sans Black" panose="020B0A03050000020004" pitchFamily="34" charset="0"/>
                <a:ea typeface="Calibri" panose="020F0502020204030204" pitchFamily="34" charset="0"/>
              </a:rPr>
              <a:t>ziałania w 4 obszarach tematycznych: </a:t>
            </a:r>
            <a:endParaRPr lang="pl-PL" sz="1800" spc="-10" dirty="0">
              <a:solidFill>
                <a:schemeClr val="tx1">
                  <a:tint val="75000"/>
                </a:schemeClr>
              </a:solidFill>
              <a:effectLst/>
              <a:latin typeface="Fira Sans Black" panose="020B0A030500000200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spc="-10" dirty="0">
                <a:solidFill>
                  <a:schemeClr val="tx1"/>
                </a:solidFill>
                <a:ea typeface="Calibri" panose="020F0502020204030204" pitchFamily="34" charset="0"/>
              </a:rPr>
              <a:t>przepisy i procedury w zakresie zatrudniania cudzoziemców</a:t>
            </a:r>
            <a:endParaRPr lang="pl-PL" sz="1800" spc="-10" dirty="0"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spc="-10" dirty="0">
                <a:solidFill>
                  <a:schemeClr val="tx1"/>
                </a:solidFill>
                <a:ea typeface="Calibri" panose="020F0502020204030204" pitchFamily="34" charset="0"/>
              </a:rPr>
              <a:t>aktywizacja i rozwój zawodowy 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integracja i usamodzielnianie się </a:t>
            </a:r>
            <a:endParaRPr lang="pl-PL" sz="1800" spc="-10" dirty="0">
              <a:ea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spc="-10" dirty="0">
                <a:solidFill>
                  <a:schemeClr val="tx1"/>
                </a:solidFill>
                <a:ea typeface="Calibri" panose="020F0502020204030204" pitchFamily="34" charset="0"/>
              </a:rPr>
              <a:t>poprawa warunków zatrudnienia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1800" dirty="0">
              <a:effectLst/>
              <a:ea typeface="Calibri" panose="020F0502020204030204" pitchFamily="34" charset="0"/>
            </a:endParaRPr>
          </a:p>
          <a:p>
            <a:endParaRPr lang="pl-PL" sz="1800" dirty="0"/>
          </a:p>
        </p:txBody>
      </p:sp>
      <p:sp>
        <p:nvSpPr>
          <p:cNvPr id="4" name="Strzałka: zakrzywiona w dół 3">
            <a:extLst>
              <a:ext uri="{FF2B5EF4-FFF2-40B4-BE49-F238E27FC236}">
                <a16:creationId xmlns:a16="http://schemas.microsoft.com/office/drawing/2014/main" id="{D20EDBED-0258-9EF9-51EB-182B83E5DD8D}"/>
              </a:ext>
            </a:extLst>
          </p:cNvPr>
          <p:cNvSpPr/>
          <p:nvPr/>
        </p:nvSpPr>
        <p:spPr>
          <a:xfrm rot="5400000">
            <a:off x="10175867" y="1934176"/>
            <a:ext cx="788456" cy="602693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trzałka: zakrzywiona w dół 5">
            <a:extLst>
              <a:ext uri="{FF2B5EF4-FFF2-40B4-BE49-F238E27FC236}">
                <a16:creationId xmlns:a16="http://schemas.microsoft.com/office/drawing/2014/main" id="{1BB39B0E-B564-306F-F441-74E9EC0A6FAC}"/>
              </a:ext>
            </a:extLst>
          </p:cNvPr>
          <p:cNvSpPr/>
          <p:nvPr/>
        </p:nvSpPr>
        <p:spPr>
          <a:xfrm rot="5400000">
            <a:off x="7308385" y="3445542"/>
            <a:ext cx="902046" cy="661146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9" name="Strzałka: zakrzywiona w prawo 8">
            <a:extLst>
              <a:ext uri="{FF2B5EF4-FFF2-40B4-BE49-F238E27FC236}">
                <a16:creationId xmlns:a16="http://schemas.microsoft.com/office/drawing/2014/main" id="{AF771F50-8A80-4D87-6D8F-33F2D0AC7102}"/>
              </a:ext>
            </a:extLst>
          </p:cNvPr>
          <p:cNvSpPr/>
          <p:nvPr/>
        </p:nvSpPr>
        <p:spPr>
          <a:xfrm>
            <a:off x="609599" y="2382983"/>
            <a:ext cx="535711" cy="775857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6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6DBB9D2C-7CDB-B617-C353-723034A7F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655" y="136525"/>
            <a:ext cx="10922660" cy="948697"/>
          </a:xfrm>
        </p:spPr>
        <p:txBody>
          <a:bodyPr/>
          <a:lstStyle/>
          <a:p>
            <a: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  <a:t>Pomorska Platforma Współpracy </a:t>
            </a:r>
            <a:br>
              <a:rPr lang="pl-PL" sz="2400" b="1" spc="300" dirty="0">
                <a:latin typeface="+mj-lt"/>
                <a:ea typeface="Segoe UI Black" panose="020B0A02040204020203" pitchFamily="34" charset="0"/>
              </a:rPr>
            </a:br>
            <a:r>
              <a:rPr lang="pl-PL" sz="2400" b="1" spc="300" dirty="0">
                <a:latin typeface="+mj-lt"/>
                <a:ea typeface="Segoe UI Black" panose="020B0A02040204020203" pitchFamily="34" charset="0"/>
              </a:rPr>
              <a:t>     Wspólne inicjatywy partnerów PPW</a:t>
            </a:r>
            <a:endParaRPr lang="pl-PL" sz="2400" spc="-150" dirty="0">
              <a:latin typeface="+mj-lt"/>
              <a:ea typeface="Segoe UI Black" panose="020B0A02040204020203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B693155E-5ED1-89B9-C68E-19E2012F044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523" y="6040583"/>
            <a:ext cx="3073763" cy="4269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B7A6FF41-CD3B-E8AF-3329-0E190EA24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69" y="1430764"/>
            <a:ext cx="10729631" cy="46652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1600" b="1" spc="300" dirty="0">
                <a:effectLst/>
                <a:ea typeface="Calibri" panose="020F0502020204030204" pitchFamily="34" charset="0"/>
              </a:rPr>
              <a:t>     Przykłady działań PPW:</a:t>
            </a:r>
            <a:br>
              <a:rPr lang="pl-PL" sz="600" b="1" spc="300" dirty="0">
                <a:effectLst/>
                <a:ea typeface="Calibri" panose="020F0502020204030204" pitchFamily="34" charset="0"/>
              </a:rPr>
            </a:br>
            <a:endParaRPr lang="pl-PL" sz="500" spc="-10" dirty="0">
              <a:effectLst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600" b="1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konsultacje </a:t>
            </a:r>
            <a:r>
              <a:rPr lang="pl-PL" sz="1600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projektów aktów prawnych</a:t>
            </a:r>
            <a:r>
              <a:rPr lang="pl-PL" sz="1600" spc="-10" dirty="0">
                <a:solidFill>
                  <a:schemeClr val="tx1"/>
                </a:solidFill>
                <a:ea typeface="Calibri" panose="020F0502020204030204" pitchFamily="34" charset="0"/>
              </a:rPr>
              <a:t> – </a:t>
            </a:r>
            <a: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  <a:t>np. Projekt ustawy o zatrudnianiu cudzoziemców </a:t>
            </a:r>
            <a:b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</a:br>
            <a: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  <a:t>(4 kwartał 2022, uchwała PWRRP 1 kwartał)</a:t>
            </a:r>
            <a:endParaRPr lang="pl-PL" sz="1600" i="1" spc="-1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600" b="1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wymiana</a:t>
            </a:r>
            <a:r>
              <a:rPr lang="pl-PL" sz="1600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dobrych praktyk</a:t>
            </a:r>
            <a:r>
              <a:rPr lang="pl-PL" sz="1600" spc="-10" dirty="0">
                <a:solidFill>
                  <a:schemeClr val="tx1"/>
                </a:solidFill>
                <a:ea typeface="Calibri" panose="020F0502020204030204" pitchFamily="34" charset="0"/>
              </a:rPr>
              <a:t> – np. </a:t>
            </a:r>
            <a:r>
              <a:rPr lang="pl-PL" sz="16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Cudzoziemcy na pomorskim rynku pracy - przyjmowanie, aktywizacja </a:t>
            </a:r>
            <a:br>
              <a:rPr lang="pl-PL" sz="16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pl-PL" sz="16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i integracja imigrantów z Ukrainy (SDP PSZ, październik 2022)</a:t>
            </a:r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600" b="1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spotkania</a:t>
            </a:r>
            <a:r>
              <a:rPr lang="pl-PL" sz="1600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informacyjno-szkoleniowe</a:t>
            </a:r>
            <a:r>
              <a:rPr lang="pl-PL" sz="1600" spc="-10" dirty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  <a:t>– </a:t>
            </a:r>
            <a:r>
              <a:rPr lang="pl-PL" sz="16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Cudzoziemcy na rynku pracy – np. legalne zatrudnienie, </a:t>
            </a:r>
            <a:br>
              <a:rPr lang="pl-PL" sz="16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bezpieczna praca (szkolenie dla pracodawców i agencji zatrudnienia, maj 2023)</a:t>
            </a:r>
            <a:r>
              <a:rPr lang="pl-PL" sz="1600" i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pl-PL" sz="16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i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No</a:t>
            </a:r>
            <a:r>
              <a:rPr lang="pl-PL" sz="1600" i="1" dirty="0">
                <a:solidFill>
                  <a:schemeClr val="tx1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welizacja ustawy o pomocy obywatelom Ukrainy w związku z konfliktem zbrojnym </a:t>
            </a:r>
            <a:br>
              <a:rPr lang="pl-PL" sz="1600" i="1" dirty="0">
                <a:solidFill>
                  <a:schemeClr val="tx1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1600" i="1" dirty="0">
                <a:solidFill>
                  <a:schemeClr val="tx1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terytorium tego państwa (spotkanie dla partnerów PPW, marzec 2023)</a:t>
            </a:r>
            <a:br>
              <a:rPr lang="pl-PL" sz="300" i="1" dirty="0">
                <a:solidFill>
                  <a:schemeClr val="tx1"/>
                </a:solidFill>
                <a:effectLst/>
                <a:latin typeface="Fira Sans" panose="020B05030500000200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l-PL" sz="1600" i="1" dirty="0">
              <a:solidFill>
                <a:schemeClr val="tx1"/>
              </a:solidFill>
              <a:effectLst/>
              <a:latin typeface="Fira Sans" panose="020B05030500000200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pl-PL" sz="1600" b="1" spc="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Udział</a:t>
            </a:r>
            <a:r>
              <a:rPr lang="pl-PL" sz="1600" spc="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pl-PL" sz="1600" b="1" spc="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we wspólnych przedsi</a:t>
            </a:r>
            <a:r>
              <a:rPr lang="pl-PL" sz="1600" b="1" spc="300" dirty="0">
                <a:solidFill>
                  <a:schemeClr val="tx1"/>
                </a:solidFill>
                <a:ea typeface="Calibri" panose="020F0502020204030204" pitchFamily="34" charset="0"/>
              </a:rPr>
              <a:t>ęwzięciach </a:t>
            </a:r>
            <a:r>
              <a:rPr lang="pl-PL" sz="1600" b="1" spc="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partnerów</a:t>
            </a:r>
            <a:r>
              <a:rPr lang="pl-PL" sz="1600" b="1" spc="300" dirty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pl-PL" sz="1600" b="1" spc="3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PPW: </a:t>
            </a:r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600" b="1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dni otwarte </a:t>
            </a:r>
            <a:r>
              <a:rPr lang="pl-PL" sz="1600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partnerów PPW </a:t>
            </a:r>
            <a:r>
              <a:rPr lang="pl-PL" sz="1600" spc="-10" dirty="0">
                <a:solidFill>
                  <a:schemeClr val="tx1"/>
                </a:solidFill>
                <a:ea typeface="Calibri" panose="020F0502020204030204" pitchFamily="34" charset="0"/>
              </a:rPr>
              <a:t>– </a:t>
            </a:r>
            <a: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  <a:t>„Dzień otwarty ZUS” (</a:t>
            </a:r>
            <a:r>
              <a:rPr lang="pl-PL" sz="1600" i="1" spc="-10">
                <a:solidFill>
                  <a:schemeClr val="tx1"/>
                </a:solidFill>
                <a:ea typeface="Calibri" panose="020F0502020204030204" pitchFamily="34" charset="0"/>
              </a:rPr>
              <a:t>marzec 2023)</a:t>
            </a:r>
            <a:endParaRPr lang="pl-PL" sz="1600" i="1" spc="-1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600" b="1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targi pracy</a:t>
            </a:r>
            <a:r>
              <a:rPr lang="pl-PL" sz="1600" b="1" spc="-10" dirty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pl-PL" sz="1600" spc="-10" dirty="0">
                <a:solidFill>
                  <a:schemeClr val="tx1"/>
                </a:solidFill>
                <a:ea typeface="Calibri" panose="020F0502020204030204" pitchFamily="34" charset="0"/>
              </a:rPr>
              <a:t>– </a:t>
            </a:r>
            <a: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  <a:t>PUP w Gdyni (maj 2023), PUP w Kartuzach (kwiecień 2023)</a:t>
            </a:r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600" b="1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konsu</a:t>
            </a:r>
            <a:r>
              <a:rPr lang="pl-PL" sz="1600" b="1" spc="-10" dirty="0">
                <a:solidFill>
                  <a:schemeClr val="tx1"/>
                </a:solidFill>
                <a:ea typeface="Calibri" panose="020F0502020204030204" pitchFamily="34" charset="0"/>
              </a:rPr>
              <a:t>ltacje</a:t>
            </a:r>
            <a:r>
              <a:rPr lang="pl-PL" sz="1600" spc="-10" dirty="0">
                <a:solidFill>
                  <a:schemeClr val="tx1"/>
                </a:solidFill>
                <a:ea typeface="Calibri" panose="020F0502020204030204" pitchFamily="34" charset="0"/>
              </a:rPr>
              <a:t> bilateralne z</a:t>
            </a:r>
            <a:r>
              <a:rPr lang="pl-PL" sz="1600" spc="-1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partnerami</a:t>
            </a:r>
            <a:r>
              <a:rPr lang="pl-PL" sz="1600" spc="-10" dirty="0">
                <a:solidFill>
                  <a:schemeClr val="tx1"/>
                </a:solidFill>
                <a:ea typeface="Calibri" panose="020F0502020204030204" pitchFamily="34" charset="0"/>
              </a:rPr>
              <a:t> PPW – </a:t>
            </a:r>
            <a: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  <a:t>Pracodawcy Pomorza, Pomorska Izba Rzemieślnicza, </a:t>
            </a:r>
            <a:b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</a:br>
            <a:r>
              <a:rPr lang="pl-PL" sz="1600" i="1" spc="-10" dirty="0">
                <a:solidFill>
                  <a:schemeClr val="tx1"/>
                </a:solidFill>
                <a:ea typeface="Calibri" panose="020F0502020204030204" pitchFamily="34" charset="0"/>
              </a:rPr>
              <a:t>Fundacja Gdańska, OIP, Starogardzki Klub Biznesu</a:t>
            </a:r>
            <a:endParaRPr lang="pl-PL" sz="1600" i="1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1800" dirty="0">
              <a:effectLst/>
              <a:ea typeface="Calibri" panose="020F0502020204030204" pitchFamily="34" charset="0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39684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A768FC-267A-44C8-AD5F-0E191163F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Podtytuł 8">
            <a:extLst>
              <a:ext uri="{FF2B5EF4-FFF2-40B4-BE49-F238E27FC236}">
                <a16:creationId xmlns:a16="http://schemas.microsoft.com/office/drawing/2014/main" id="{D5548760-0229-8822-4596-71DFB8B4A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660" y="4028547"/>
            <a:ext cx="10812679" cy="509252"/>
          </a:xfrm>
        </p:spPr>
        <p:txBody>
          <a:bodyPr/>
          <a:lstStyle/>
          <a:p>
            <a:r>
              <a:rPr lang="pl-PL" b="1" dirty="0"/>
              <a:t>Dziękuję za uwagę.</a:t>
            </a:r>
          </a:p>
          <a:p>
            <a:r>
              <a:rPr lang="pl-PL" b="1" dirty="0"/>
              <a:t>Izabela Jezierska, dyrektor WUP w Gdańsku.</a:t>
            </a:r>
          </a:p>
        </p:txBody>
      </p:sp>
    </p:spTree>
    <p:extLst>
      <p:ext uri="{BB962C8B-B14F-4D97-AF65-F5344CB8AC3E}">
        <p14:creationId xmlns:p14="http://schemas.microsoft.com/office/powerpoint/2010/main" val="291405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6DBB9D2C-7CDB-B617-C353-723034A7F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655" y="145761"/>
            <a:ext cx="10922660" cy="948697"/>
          </a:xfrm>
        </p:spPr>
        <p:txBody>
          <a:bodyPr/>
          <a:lstStyle/>
          <a:p>
            <a:b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  <a:t>Pomorska Platforma Współpracy</a:t>
            </a:r>
            <a:b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sz="2800" b="1" spc="300" dirty="0">
                <a:latin typeface="Segoe UI Black" panose="020B0A02040204020203" pitchFamily="34" charset="0"/>
                <a:ea typeface="Segoe UI Black" panose="020B0A02040204020203" pitchFamily="34" charset="0"/>
              </a:rPr>
              <a:t>                  </a:t>
            </a:r>
            <a:endParaRPr lang="pl-PL" sz="2400" spc="-150" dirty="0">
              <a:latin typeface="+mj-lt"/>
              <a:ea typeface="Segoe UI Black" panose="020B0A02040204020203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B693155E-5ED1-89B9-C68E-19E2012F044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523" y="6040583"/>
            <a:ext cx="3073763" cy="4269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B7A6FF41-CD3B-E8AF-3329-0E190EA24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6219" y="1433316"/>
            <a:ext cx="9762833" cy="1432506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009900"/>
                </a:solidFill>
                <a:effectLst/>
                <a:latin typeface="Fira Sans Black" panose="020B0A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Polska i Pomorze jako część globalnego rynku pracy </a:t>
            </a:r>
            <a:br>
              <a:rPr lang="pl-PL" sz="2800" b="1" dirty="0">
                <a:solidFill>
                  <a:srgbClr val="009900"/>
                </a:solidFill>
                <a:effectLst/>
                <a:latin typeface="Fira Sans Black" panose="020B0A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dirty="0">
                <a:solidFill>
                  <a:srgbClr val="009900"/>
                </a:solidFill>
                <a:effectLst/>
                <a:latin typeface="Fira Sans" panose="020B05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konkurencja o zasoby ludzkie</a:t>
            </a:r>
            <a:endParaRPr lang="pl-PL" sz="2800" dirty="0">
              <a:effectLst/>
              <a:ea typeface="Calibri" panose="020F0502020204030204" pitchFamily="34" charset="0"/>
            </a:endParaRPr>
          </a:p>
          <a:p>
            <a:endParaRPr lang="pl-PL" sz="1800" dirty="0"/>
          </a:p>
        </p:txBody>
      </p:sp>
      <p:sp>
        <p:nvSpPr>
          <p:cNvPr id="3" name="Symbol zastępczy tekstu 7">
            <a:extLst>
              <a:ext uri="{FF2B5EF4-FFF2-40B4-BE49-F238E27FC236}">
                <a16:creationId xmlns:a16="http://schemas.microsoft.com/office/drawing/2014/main" id="{76679115-8BD2-A091-D89E-06F54C8FB606}"/>
              </a:ext>
            </a:extLst>
          </p:cNvPr>
          <p:cNvSpPr txBox="1">
            <a:spLocks/>
          </p:cNvSpPr>
          <p:nvPr/>
        </p:nvSpPr>
        <p:spPr>
          <a:xfrm>
            <a:off x="1539453" y="2799983"/>
            <a:ext cx="9601513" cy="1432506"/>
          </a:xfrm>
          <a:prstGeom prst="rect">
            <a:avLst/>
          </a:prstGeom>
          <a:solidFill>
            <a:srgbClr val="00990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l-PL" sz="2800" b="1" dirty="0">
                <a:solidFill>
                  <a:schemeClr val="bg1"/>
                </a:solidFill>
                <a:latin typeface="Fira Sans Black" panose="020B0A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Panel dyskusyjny </a:t>
            </a:r>
            <a:br>
              <a:rPr lang="pl-PL" sz="2800" b="1" dirty="0">
                <a:solidFill>
                  <a:schemeClr val="bg1"/>
                </a:solidFill>
                <a:latin typeface="Fira Sans Black" panose="020B0A0305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Korzyści i wyzwania wynikające z napływu imigrantów</a:t>
            </a:r>
            <a:endParaRPr lang="pl-PL" sz="1800" dirty="0">
              <a:solidFill>
                <a:srgbClr val="009900"/>
              </a:solidFill>
            </a:endParaRP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1730B15D-A89E-A3FF-E5C7-73A57B516DC7}"/>
              </a:ext>
            </a:extLst>
          </p:cNvPr>
          <p:cNvSpPr txBox="1">
            <a:spLocks/>
          </p:cNvSpPr>
          <p:nvPr/>
        </p:nvSpPr>
        <p:spPr>
          <a:xfrm>
            <a:off x="1476219" y="4668932"/>
            <a:ext cx="3915588" cy="1237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800" dirty="0"/>
          </a:p>
        </p:txBody>
      </p:sp>
      <p:sp>
        <p:nvSpPr>
          <p:cNvPr id="10" name="Podtytuł 8">
            <a:extLst>
              <a:ext uri="{FF2B5EF4-FFF2-40B4-BE49-F238E27FC236}">
                <a16:creationId xmlns:a16="http://schemas.microsoft.com/office/drawing/2014/main" id="{912B00B3-E3BC-C014-307E-44FF9CA27517}"/>
              </a:ext>
            </a:extLst>
          </p:cNvPr>
          <p:cNvSpPr txBox="1">
            <a:spLocks/>
          </p:cNvSpPr>
          <p:nvPr/>
        </p:nvSpPr>
        <p:spPr>
          <a:xfrm>
            <a:off x="2338065" y="4429545"/>
            <a:ext cx="3398864" cy="948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9900"/>
                </a:solidFill>
              </a:rPr>
              <a:t>Przemysław Wyciechowski, EMIC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9900"/>
                </a:solidFill>
              </a:rPr>
              <a:t>Katarzyna Oyrzanowska, UNHCR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9900"/>
                </a:solidFill>
              </a:rPr>
              <a:t>Patrycja Chracewicz, WE!COME</a:t>
            </a:r>
          </a:p>
        </p:txBody>
      </p:sp>
      <p:sp>
        <p:nvSpPr>
          <p:cNvPr id="12" name="Podtytuł 8">
            <a:extLst>
              <a:ext uri="{FF2B5EF4-FFF2-40B4-BE49-F238E27FC236}">
                <a16:creationId xmlns:a16="http://schemas.microsoft.com/office/drawing/2014/main" id="{FF1DF2F2-185E-ED9F-A2F9-7A175DEEF4A1}"/>
              </a:ext>
            </a:extLst>
          </p:cNvPr>
          <p:cNvSpPr txBox="1">
            <a:spLocks/>
          </p:cNvSpPr>
          <p:nvPr/>
        </p:nvSpPr>
        <p:spPr>
          <a:xfrm>
            <a:off x="6221639" y="4576685"/>
            <a:ext cx="3398864" cy="948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Fira Sans" panose="020B05030500000200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9900"/>
                </a:solidFill>
              </a:rPr>
              <a:t>Anna Skowrońska, JEROMINO MARTINS S.A.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9900"/>
                </a:solidFill>
              </a:rPr>
              <a:t>Jurij Zabijaka, URZĄD MIEJSKI W GDAŃSKU</a:t>
            </a:r>
          </a:p>
        </p:txBody>
      </p:sp>
    </p:spTree>
    <p:extLst>
      <p:ext uri="{BB962C8B-B14F-4D97-AF65-F5344CB8AC3E}">
        <p14:creationId xmlns:p14="http://schemas.microsoft.com/office/powerpoint/2010/main" val="245847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557</Words>
  <Application>Microsoft Office PowerPoint</Application>
  <PresentationFormat>Panoramiczny</PresentationFormat>
  <Paragraphs>78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Fira Sans</vt:lpstr>
      <vt:lpstr>Fira Sans Black</vt:lpstr>
      <vt:lpstr>Fira Sans SemiBold</vt:lpstr>
      <vt:lpstr>Segoe UI Black</vt:lpstr>
      <vt:lpstr>Wingdings</vt:lpstr>
      <vt:lpstr>Motyw pakietu Office</vt:lpstr>
      <vt:lpstr>Polska i Pomorze jako część  globalnego rynku pracy  - konkurencja o zasoby ludzkie</vt:lpstr>
      <vt:lpstr>Pomorska Platforma Współpracy       Uwarunkowania strategiczne</vt:lpstr>
      <vt:lpstr> Pomorska Platforma Współpracy                   </vt:lpstr>
      <vt:lpstr>Pomorska Platforma Współpracy       Wspólne inicjatywy partnerów PPW</vt:lpstr>
      <vt:lpstr>Prezentacja programu PowerPoint</vt:lpstr>
      <vt:lpstr> Pomorska Platforma Współpracy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Jarosław Szwarc</dc:creator>
  <cp:lastModifiedBy>user</cp:lastModifiedBy>
  <cp:revision>109</cp:revision>
  <cp:lastPrinted>2023-11-14T09:44:58Z</cp:lastPrinted>
  <dcterms:created xsi:type="dcterms:W3CDTF">2021-11-18T11:40:19Z</dcterms:created>
  <dcterms:modified xsi:type="dcterms:W3CDTF">2023-11-15T08:26:23Z</dcterms:modified>
</cp:coreProperties>
</file>