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5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6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569" r:id="rId2"/>
    <p:sldId id="320" r:id="rId3"/>
    <p:sldId id="664" r:id="rId4"/>
    <p:sldId id="671" r:id="rId5"/>
    <p:sldId id="672" r:id="rId6"/>
    <p:sldId id="673" r:id="rId7"/>
    <p:sldId id="674" r:id="rId8"/>
    <p:sldId id="704" r:id="rId9"/>
    <p:sldId id="675" r:id="rId10"/>
    <p:sldId id="669" r:id="rId11"/>
    <p:sldId id="687" r:id="rId12"/>
    <p:sldId id="709" r:id="rId13"/>
    <p:sldId id="708" r:id="rId14"/>
    <p:sldId id="688" r:id="rId15"/>
    <p:sldId id="689" r:id="rId16"/>
    <p:sldId id="692" r:id="rId17"/>
    <p:sldId id="699" r:id="rId18"/>
    <p:sldId id="698" r:id="rId19"/>
    <p:sldId id="697" r:id="rId20"/>
    <p:sldId id="696" r:id="rId21"/>
    <p:sldId id="693" r:id="rId22"/>
    <p:sldId id="668" r:id="rId23"/>
    <p:sldId id="649" r:id="rId24"/>
    <p:sldId id="701" r:id="rId25"/>
    <p:sldId id="702" r:id="rId26"/>
    <p:sldId id="710" r:id="rId27"/>
    <p:sldId id="711" r:id="rId28"/>
    <p:sldId id="712" r:id="rId29"/>
    <p:sldId id="725" r:id="rId30"/>
    <p:sldId id="726" r:id="rId31"/>
    <p:sldId id="714" r:id="rId32"/>
    <p:sldId id="715" r:id="rId33"/>
    <p:sldId id="718" r:id="rId34"/>
    <p:sldId id="719" r:id="rId35"/>
    <p:sldId id="720" r:id="rId36"/>
    <p:sldId id="721" r:id="rId37"/>
    <p:sldId id="652" r:id="rId38"/>
    <p:sldId id="727" r:id="rId39"/>
    <p:sldId id="724" r:id="rId40"/>
  </p:sldIdLst>
  <p:sldSz cx="9144000" cy="6858000" type="screen4x3"/>
  <p:notesSz cx="10234613" cy="71040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041"/>
    <a:srgbClr val="000066"/>
    <a:srgbClr val="00CC00"/>
    <a:srgbClr val="A50021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2" d="100"/>
          <a:sy n="82" d="100"/>
        </p:scale>
        <p:origin x="14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Średnie</c:v>
                </c:pt>
                <c:pt idx="1">
                  <c:v>Wyższe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0.23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51-47BF-BB21-434C62F46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143624256"/>
        <c:axId val="143625504"/>
      </c:barChart>
      <c:catAx>
        <c:axId val="143624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3625504"/>
        <c:crosses val="autoZero"/>
        <c:auto val="1"/>
        <c:lblAlgn val="ctr"/>
        <c:lblOffset val="100"/>
        <c:noMultiLvlLbl val="0"/>
      </c:catAx>
      <c:valAx>
        <c:axId val="143625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362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Rozumienie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Arkusz1!$A$2</c:f>
              <c:strCache>
                <c:ptCount val="1"/>
                <c:pt idx="0">
                  <c:v>Bardzo dobra lub dobra znajomość</c:v>
                </c:pt>
              </c:strCache>
            </c:strRef>
          </c:cat>
          <c:val>
            <c:numRef>
              <c:f>Arkusz1!$B$2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2C-4B8C-A49B-FBCAC07954C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Czytanie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</c:f>
              <c:strCache>
                <c:ptCount val="1"/>
                <c:pt idx="0">
                  <c:v>Bardzo dobra lub dobra znajomość</c:v>
                </c:pt>
              </c:strCache>
            </c:strRef>
          </c:cat>
          <c:val>
            <c:numRef>
              <c:f>Arkusz1!$C$2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2C-4B8C-A49B-FBCAC07954C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Mowa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</c:f>
              <c:strCache>
                <c:ptCount val="1"/>
                <c:pt idx="0">
                  <c:v>Bardzo dobra lub dobra znajomość</c:v>
                </c:pt>
              </c:strCache>
            </c:strRef>
          </c:cat>
          <c:val>
            <c:numRef>
              <c:f>Arkusz1!$D$2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2C-4B8C-A49B-FBCAC07954C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Pisanie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Arkusz1!$A$2</c:f>
              <c:strCache>
                <c:ptCount val="1"/>
                <c:pt idx="0">
                  <c:v>Bardzo dobra lub dobra znajomość</c:v>
                </c:pt>
              </c:strCache>
            </c:strRef>
          </c:cat>
          <c:val>
            <c:numRef>
              <c:f>Arkusz1!$E$2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2C-4B8C-A49B-FBCAC0795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4375888"/>
        <c:axId val="634378384"/>
      </c:barChart>
      <c:catAx>
        <c:axId val="63437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34378384"/>
        <c:crosses val="autoZero"/>
        <c:auto val="1"/>
        <c:lblAlgn val="ctr"/>
        <c:lblOffset val="100"/>
        <c:noMultiLvlLbl val="0"/>
      </c:catAx>
      <c:valAx>
        <c:axId val="63437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3437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Plany!$L$3</c:f>
              <c:strCache>
                <c:ptCount val="1"/>
                <c:pt idx="0">
                  <c:v>Najwyżej 3 mies.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Plany!$M$2:$N$2</c:f>
              <c:strCache>
                <c:ptCount val="2"/>
                <c:pt idx="0">
                  <c:v>Luty 2023</c:v>
                </c:pt>
                <c:pt idx="1">
                  <c:v>Lipiec-Wrzesień 2022</c:v>
                </c:pt>
              </c:strCache>
            </c:strRef>
          </c:cat>
          <c:val>
            <c:numRef>
              <c:f>Plany!$M$3:$N$3</c:f>
              <c:numCache>
                <c:formatCode>0%</c:formatCode>
                <c:ptCount val="2"/>
                <c:pt idx="0">
                  <c:v>5.4106781919168789E-2</c:v>
                </c:pt>
                <c:pt idx="1">
                  <c:v>0.10008242653318129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31-4AFC-B580-9F4F2E8FFDD6}"/>
            </c:ext>
          </c:extLst>
        </c:ser>
        <c:ser>
          <c:idx val="1"/>
          <c:order val="1"/>
          <c:tx>
            <c:strRef>
              <c:f>Plany!$L$4</c:f>
              <c:strCache>
                <c:ptCount val="1"/>
                <c:pt idx="0">
                  <c:v>Najwyżej 6 mies.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Plany!$M$2:$N$2</c:f>
              <c:strCache>
                <c:ptCount val="2"/>
                <c:pt idx="0">
                  <c:v>Luty 2023</c:v>
                </c:pt>
                <c:pt idx="1">
                  <c:v>Lipiec-Wrzesień 2022</c:v>
                </c:pt>
              </c:strCache>
            </c:strRef>
          </c:cat>
          <c:val>
            <c:numRef>
              <c:f>Plany!$M$4:$N$4</c:f>
              <c:numCache>
                <c:formatCode>0%</c:formatCode>
                <c:ptCount val="2"/>
                <c:pt idx="0">
                  <c:v>9.4136102596277638E-2</c:v>
                </c:pt>
                <c:pt idx="1">
                  <c:v>6.621754268741796E-2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31-4AFC-B580-9F4F2E8FFDD6}"/>
            </c:ext>
          </c:extLst>
        </c:ser>
        <c:ser>
          <c:idx val="2"/>
          <c:order val="2"/>
          <c:tx>
            <c:strRef>
              <c:f>Plany!$L$5</c:f>
              <c:strCache>
                <c:ptCount val="1"/>
                <c:pt idx="0">
                  <c:v>Najwyżej 1 rok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Plany!$M$2:$N$2</c:f>
              <c:strCache>
                <c:ptCount val="2"/>
                <c:pt idx="0">
                  <c:v>Luty 2023</c:v>
                </c:pt>
                <c:pt idx="1">
                  <c:v>Lipiec-Wrzesień 2022</c:v>
                </c:pt>
              </c:strCache>
            </c:strRef>
          </c:cat>
          <c:val>
            <c:numRef>
              <c:f>Plany!$M$5:$N$5</c:f>
              <c:numCache>
                <c:formatCode>0%</c:formatCode>
                <c:ptCount val="2"/>
                <c:pt idx="0">
                  <c:v>0.1652582891356956</c:v>
                </c:pt>
                <c:pt idx="1">
                  <c:v>0.15980929907024333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31-4AFC-B580-9F4F2E8FFDD6}"/>
            </c:ext>
          </c:extLst>
        </c:ser>
        <c:ser>
          <c:idx val="3"/>
          <c:order val="3"/>
          <c:tx>
            <c:strRef>
              <c:f>Plany!$L$6</c:f>
              <c:strCache>
                <c:ptCount val="1"/>
                <c:pt idx="0">
                  <c:v>Kilka lat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Plany!$M$2:$N$2</c:f>
              <c:strCache>
                <c:ptCount val="2"/>
                <c:pt idx="0">
                  <c:v>Luty 2023</c:v>
                </c:pt>
                <c:pt idx="1">
                  <c:v>Lipiec-Wrzesień 2022</c:v>
                </c:pt>
              </c:strCache>
            </c:strRef>
          </c:cat>
          <c:val>
            <c:numRef>
              <c:f>Plany!$M$6:$N$6</c:f>
              <c:numCache>
                <c:formatCode>0%</c:formatCode>
                <c:ptCount val="2"/>
                <c:pt idx="0">
                  <c:v>0.27516365474031185</c:v>
                </c:pt>
                <c:pt idx="1">
                  <c:v>0.18623420279595357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31-4AFC-B580-9F4F2E8FFDD6}"/>
            </c:ext>
          </c:extLst>
        </c:ser>
        <c:ser>
          <c:idx val="4"/>
          <c:order val="4"/>
          <c:tx>
            <c:strRef>
              <c:f>Plany!$L$7</c:f>
              <c:strCache>
                <c:ptCount val="1"/>
                <c:pt idx="0">
                  <c:v>Na zawsze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Plany!$M$2:$N$2</c:f>
              <c:strCache>
                <c:ptCount val="2"/>
                <c:pt idx="0">
                  <c:v>Luty 2023</c:v>
                </c:pt>
                <c:pt idx="1">
                  <c:v>Lipiec-Wrzesień 2022</c:v>
                </c:pt>
              </c:strCache>
            </c:strRef>
          </c:cat>
          <c:val>
            <c:numRef>
              <c:f>Plany!$M$7:$N$7</c:f>
              <c:numCache>
                <c:formatCode>0%</c:formatCode>
                <c:ptCount val="2"/>
                <c:pt idx="0">
                  <c:v>8.4284378669282123E-2</c:v>
                </c:pt>
                <c:pt idx="1">
                  <c:v>8.5655289201392038E-2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31-4AFC-B580-9F4F2E8FFDD6}"/>
            </c:ext>
          </c:extLst>
        </c:ser>
        <c:ser>
          <c:idx val="5"/>
          <c:order val="5"/>
          <c:tx>
            <c:strRef>
              <c:f>Plany!$L$8</c:f>
              <c:strCache>
                <c:ptCount val="1"/>
                <c:pt idx="0">
                  <c:v>NIE WIEM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Plany!$M$2:$N$2</c:f>
              <c:strCache>
                <c:ptCount val="2"/>
                <c:pt idx="0">
                  <c:v>Luty 2023</c:v>
                </c:pt>
                <c:pt idx="1">
                  <c:v>Lipiec-Wrzesień 2022</c:v>
                </c:pt>
              </c:strCache>
            </c:strRef>
          </c:cat>
          <c:val>
            <c:numRef>
              <c:f>Plany!$M$8:$N$8</c:f>
              <c:numCache>
                <c:formatCode>0%</c:formatCode>
                <c:ptCount val="2"/>
                <c:pt idx="0">
                  <c:v>0.32705079293926409</c:v>
                </c:pt>
                <c:pt idx="1">
                  <c:v>0.40200123971181045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31-4AFC-B580-9F4F2E8FFDD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711022448"/>
        <c:axId val="1711007472"/>
      </c:barChart>
      <c:catAx>
        <c:axId val="171102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11007472"/>
        <c:crosses val="autoZero"/>
        <c:auto val="1"/>
        <c:lblAlgn val="ctr"/>
        <c:lblOffset val="100"/>
        <c:noMultiLvlLbl val="0"/>
      </c:catAx>
      <c:valAx>
        <c:axId val="17110074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1102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9" y="4"/>
            <a:ext cx="4434999" cy="355203"/>
          </a:xfrm>
          <a:prstGeom prst="rect">
            <a:avLst/>
          </a:prstGeom>
        </p:spPr>
        <p:txBody>
          <a:bodyPr vert="horz" lIns="94270" tIns="47135" rIns="94270" bIns="4713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797254" y="4"/>
            <a:ext cx="4434999" cy="355203"/>
          </a:xfrm>
          <a:prstGeom prst="rect">
            <a:avLst/>
          </a:prstGeom>
        </p:spPr>
        <p:txBody>
          <a:bodyPr vert="horz" lIns="94270" tIns="47135" rIns="94270" bIns="47135" rtlCol="0"/>
          <a:lstStyle>
            <a:lvl1pPr algn="r">
              <a:defRPr sz="1200"/>
            </a:lvl1pPr>
          </a:lstStyle>
          <a:p>
            <a:fld id="{51EB415B-DCD2-44AD-A52B-304A5D521460}" type="datetimeFigureOut">
              <a:rPr lang="pl-PL" smtClean="0"/>
              <a:pPr/>
              <a:t>15.11.2023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9" y="6747630"/>
            <a:ext cx="4434999" cy="355203"/>
          </a:xfrm>
          <a:prstGeom prst="rect">
            <a:avLst/>
          </a:prstGeom>
        </p:spPr>
        <p:txBody>
          <a:bodyPr vert="horz" lIns="94270" tIns="47135" rIns="94270" bIns="4713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797254" y="6747630"/>
            <a:ext cx="4434999" cy="355203"/>
          </a:xfrm>
          <a:prstGeom prst="rect">
            <a:avLst/>
          </a:prstGeom>
        </p:spPr>
        <p:txBody>
          <a:bodyPr vert="horz" lIns="94270" tIns="47135" rIns="94270" bIns="47135" rtlCol="0" anchor="b"/>
          <a:lstStyle>
            <a:lvl1pPr algn="r">
              <a:defRPr sz="1200"/>
            </a:lvl1pPr>
          </a:lstStyle>
          <a:p>
            <a:fld id="{B5758D73-AD14-4B89-A68F-25FC48400B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3324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9" y="4"/>
            <a:ext cx="4434999" cy="355203"/>
          </a:xfrm>
          <a:prstGeom prst="rect">
            <a:avLst/>
          </a:prstGeom>
        </p:spPr>
        <p:txBody>
          <a:bodyPr vert="horz" lIns="94270" tIns="47135" rIns="94270" bIns="4713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797254" y="4"/>
            <a:ext cx="4434999" cy="355203"/>
          </a:xfrm>
          <a:prstGeom prst="rect">
            <a:avLst/>
          </a:prstGeom>
        </p:spPr>
        <p:txBody>
          <a:bodyPr vert="horz" lIns="94270" tIns="47135" rIns="94270" bIns="47135" rtlCol="0"/>
          <a:lstStyle>
            <a:lvl1pPr algn="r">
              <a:defRPr sz="1200"/>
            </a:lvl1pPr>
          </a:lstStyle>
          <a:p>
            <a:fld id="{9F152A82-1D2F-4D59-999D-81EE8AC5BEE6}" type="datetimeFigureOut">
              <a:rPr lang="pl-PL" smtClean="0"/>
              <a:pPr/>
              <a:t>15.11.2023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4988"/>
            <a:ext cx="3548063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70" tIns="47135" rIns="94270" bIns="47135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023462" y="3374433"/>
            <a:ext cx="8187690" cy="3196829"/>
          </a:xfrm>
          <a:prstGeom prst="rect">
            <a:avLst/>
          </a:prstGeom>
        </p:spPr>
        <p:txBody>
          <a:bodyPr vert="horz" lIns="94270" tIns="47135" rIns="94270" bIns="47135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9" y="6747630"/>
            <a:ext cx="4434999" cy="355203"/>
          </a:xfrm>
          <a:prstGeom prst="rect">
            <a:avLst/>
          </a:prstGeom>
        </p:spPr>
        <p:txBody>
          <a:bodyPr vert="horz" lIns="94270" tIns="47135" rIns="94270" bIns="4713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797254" y="6747630"/>
            <a:ext cx="4434999" cy="355203"/>
          </a:xfrm>
          <a:prstGeom prst="rect">
            <a:avLst/>
          </a:prstGeom>
        </p:spPr>
        <p:txBody>
          <a:bodyPr vert="horz" lIns="94270" tIns="47135" rIns="94270" bIns="47135" rtlCol="0" anchor="b"/>
          <a:lstStyle>
            <a:lvl1pPr algn="r">
              <a:defRPr sz="1200"/>
            </a:lvl1pPr>
          </a:lstStyle>
          <a:p>
            <a:fld id="{76CC953E-52CB-4C33-9937-895A32D0736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98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84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3353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891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1439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953E-52CB-4C33-9937-895A32D07367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5578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953E-52CB-4C33-9937-895A32D07367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285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16FE-128F-41A8-B7FE-A06E5D46C666}" type="datetimeFigureOut">
              <a:rPr lang="pl-PL" smtClean="0"/>
              <a:pPr/>
              <a:t>15.11.2023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16FE-128F-41A8-B7FE-A06E5D46C666}" type="datetimeFigureOut">
              <a:rPr lang="pl-PL" smtClean="0"/>
              <a:pPr/>
              <a:t>15.11.2023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16FE-128F-41A8-B7FE-A06E5D46C666}" type="datetimeFigureOut">
              <a:rPr lang="pl-PL" smtClean="0"/>
              <a:pPr/>
              <a:t>15.11.2023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16FE-128F-41A8-B7FE-A06E5D46C666}" type="datetimeFigureOut">
              <a:rPr lang="pl-PL" smtClean="0"/>
              <a:pPr/>
              <a:t>15.11.2023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7" descr="OBM_2a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2988"/>
            <a:ext cx="17859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16FE-128F-41A8-B7FE-A06E5D46C666}" type="datetimeFigureOut">
              <a:rPr lang="pl-PL" smtClean="0"/>
              <a:pPr/>
              <a:t>15.11.2023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7" descr="OBM_2a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2988"/>
            <a:ext cx="17859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16FE-128F-41A8-B7FE-A06E5D46C666}" type="datetimeFigureOut">
              <a:rPr lang="pl-PL" smtClean="0"/>
              <a:pPr/>
              <a:t>15.11.2023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Picture 7" descr="OBM_2a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2988"/>
            <a:ext cx="17859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16FE-128F-41A8-B7FE-A06E5D46C666}" type="datetimeFigureOut">
              <a:rPr lang="pl-PL" smtClean="0"/>
              <a:pPr/>
              <a:t>15.11.2023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Picture 7" descr="OBM_2a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2988"/>
            <a:ext cx="17859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16FE-128F-41A8-B7FE-A06E5D46C666}" type="datetimeFigureOut">
              <a:rPr lang="pl-PL" smtClean="0"/>
              <a:pPr/>
              <a:t>15.11.2023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Picture 7" descr="OBM_2a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2988"/>
            <a:ext cx="17859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16FE-128F-41A8-B7FE-A06E5D46C666}" type="datetimeFigureOut">
              <a:rPr lang="pl-PL" smtClean="0"/>
              <a:pPr/>
              <a:t>15.11.2023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Picture 7" descr="OBM_2a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2988"/>
            <a:ext cx="17859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16FE-128F-41A8-B7FE-A06E5D46C666}" type="datetimeFigureOut">
              <a:rPr lang="pl-PL" smtClean="0"/>
              <a:pPr/>
              <a:t>15.11.2023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Picture 7" descr="OBM_2a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2988"/>
            <a:ext cx="17859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16FE-128F-41A8-B7FE-A06E5D46C666}" type="datetimeFigureOut">
              <a:rPr lang="pl-PL" smtClean="0"/>
              <a:pPr/>
              <a:t>15.11.2023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Picture 7" descr="OBM_2a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2988"/>
            <a:ext cx="17859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416FE-128F-41A8-B7FE-A06E5D46C666}" type="datetimeFigureOut">
              <a:rPr lang="pl-PL" smtClean="0"/>
              <a:pPr/>
              <a:t>15.11.2023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56135-7E87-4BFB-9D7A-2C1B36203E6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3240360"/>
          </a:xfrm>
        </p:spPr>
        <p:txBody>
          <a:bodyPr>
            <a:normAutofit/>
          </a:bodyPr>
          <a:lstStyle/>
          <a:p>
            <a:r>
              <a:rPr lang="pl-PL" sz="3200" b="1" dirty="0"/>
              <a:t>Migracje jako odpowiedź na potrzeby polskiej gospodarki w warunkach globalnej konkurencji o zasoby pracy</a:t>
            </a:r>
            <a:br>
              <a:rPr lang="pl-PL" sz="3200" b="1" dirty="0"/>
            </a:br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Paweł Kaczmarczyk</a:t>
            </a:r>
            <a:br>
              <a:rPr lang="pl-PL" sz="2400" dirty="0"/>
            </a:br>
            <a:r>
              <a:rPr lang="pl-PL" sz="2400" dirty="0"/>
              <a:t>Uniwersytet Warszawski</a:t>
            </a:r>
            <a:endParaRPr lang="pl-PL" sz="2400" i="1" dirty="0"/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357158" y="5223665"/>
            <a:ext cx="8429684" cy="764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endParaRPr kumimoji="0" lang="pl-PL" sz="16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5" name="Picture 7" descr="OBM_2a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50" cy="133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369590" y="5877272"/>
            <a:ext cx="8429684" cy="764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pl-PL" dirty="0"/>
              <a:t>Konferencja </a:t>
            </a:r>
            <a:r>
              <a:rPr lang="pl-PL" i="1" dirty="0"/>
              <a:t>Polska i Pomorze jako część globalnego rynku pracy - konkurencja o zasoby ludzkie</a:t>
            </a:r>
          </a:p>
          <a:p>
            <a:pPr algn="ctr">
              <a:spcBef>
                <a:spcPct val="20000"/>
              </a:spcBef>
              <a:defRPr/>
            </a:pPr>
            <a:r>
              <a:rPr lang="pl-PL" noProof="0" dirty="0"/>
              <a:t>15 listopada 2023</a:t>
            </a:r>
          </a:p>
        </p:txBody>
      </p:sp>
    </p:spTree>
    <p:extLst>
      <p:ext uri="{BB962C8B-B14F-4D97-AF65-F5344CB8AC3E}">
        <p14:creationId xmlns:p14="http://schemas.microsoft.com/office/powerpoint/2010/main" val="574709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992690" cy="504056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Globalna konkurencja o zasoby – przypadek specjalistów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620688"/>
            <a:ext cx="8509029" cy="5904656"/>
          </a:xfrm>
        </p:spPr>
        <p:txBody>
          <a:bodyPr>
            <a:normAutofit/>
          </a:bodyPr>
          <a:lstStyle/>
          <a:p>
            <a:pPr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pl-PL" sz="2000" b="1" dirty="0"/>
              <a:t>Pracownicy wysoko wykwalifikowani – dlaczego istotni?</a:t>
            </a:r>
          </a:p>
          <a:p>
            <a:pPr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pl-PL" sz="2000" b="1" dirty="0"/>
              <a:t>Pracownicy o wysokich kwalifikacjach – czy specyficzni? </a:t>
            </a:r>
            <a:r>
              <a:rPr lang="pl-PL" sz="2000" dirty="0"/>
              <a:t>Podstawowe czynniki skłaniające do migracji osoby o wysokiej jakości kapitału ludzkiego (OECD 2022):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pl-PL" sz="1600" dirty="0"/>
              <a:t>wyższe płace i lepsze możliwości realizowania kariery zawodowej;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pl-PL" sz="1600" dirty="0"/>
              <a:t>specyficznie ukierunkowane i zdefiniowane polityki migracyjne krajów docelowych;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pl-PL" sz="1600" dirty="0"/>
              <a:t>chęć podniesienia poziomu wykształcenia, realizacji badań naukowych lub odpowiedniego opanowania języka obcego;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pl-PL" sz="1600" dirty="0"/>
              <a:t>korzystne warunki instytucjonalne i finansowe za granicą dla naukowców, wyrażające się m.in. we wsparciu sektora badawczo-rozwojowego i generowaniu wysokiego popytu na pracowników tego sektora;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pl-PL" sz="1600" dirty="0"/>
              <a:t>pozytywny klimat dla innowacji, m.in. dla rozwoju (zapoczątkowania) biznesu lub samozatrudnienia;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pl-PL" sz="1600" dirty="0"/>
              <a:t>rozwój i wzrost zasięgu terytorialnego korporacji transnarodowych.</a:t>
            </a:r>
          </a:p>
          <a:p>
            <a:pPr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pl-PL" sz="2000" b="1" dirty="0"/>
              <a:t>Pracownicy o wysokich kwalifikacjach – co wiemy o wzorcach migracji?</a:t>
            </a:r>
          </a:p>
          <a:p>
            <a:pPr marL="0" indent="0">
              <a:spcBef>
                <a:spcPct val="70000"/>
              </a:spcBef>
              <a:buNone/>
            </a:pPr>
            <a:endParaRPr lang="pl-PL" sz="2000" dirty="0"/>
          </a:p>
          <a:p>
            <a:pPr marL="0" indent="0">
              <a:spcBef>
                <a:spcPct val="70000"/>
              </a:spcBef>
              <a:buNone/>
            </a:pP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292046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992690" cy="504056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Globalna konkurencja o zasoby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504056"/>
            <a:ext cx="8509029" cy="5904656"/>
          </a:xfrm>
        </p:spPr>
        <p:txBody>
          <a:bodyPr>
            <a:normAutofit/>
          </a:bodyPr>
          <a:lstStyle/>
          <a:p>
            <a:pPr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pl-PL" sz="2000" b="1" dirty="0"/>
              <a:t>Pracownicy o wysokich kwalifikacjach w ogóle imigrantów</a:t>
            </a:r>
          </a:p>
          <a:p>
            <a:pPr>
              <a:spcBef>
                <a:spcPct val="70000"/>
              </a:spcBef>
              <a:buFont typeface="Wingdings" panose="05000000000000000000" pitchFamily="2" charset="2"/>
              <a:buChar char="q"/>
            </a:pPr>
            <a:endParaRPr lang="pl-PL" sz="2000" b="1" dirty="0"/>
          </a:p>
          <a:p>
            <a:pPr marL="0" indent="0">
              <a:spcBef>
                <a:spcPct val="70000"/>
              </a:spcBef>
              <a:buNone/>
            </a:pPr>
            <a:endParaRPr lang="pl-PL" sz="2000" dirty="0"/>
          </a:p>
          <a:p>
            <a:pPr marL="0" indent="0">
              <a:spcBef>
                <a:spcPct val="70000"/>
              </a:spcBef>
              <a:buNone/>
            </a:pPr>
            <a:endParaRPr lang="pl-PL" sz="2000" b="1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596809-214C-4ADA-8DE3-7EFDC4B05293}"/>
              </a:ext>
            </a:extLst>
          </p:cNvPr>
          <p:cNvSpPr txBox="1"/>
          <p:nvPr/>
        </p:nvSpPr>
        <p:spPr>
          <a:xfrm>
            <a:off x="6164916" y="6521479"/>
            <a:ext cx="2979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Źródło: Brzozowski i Kaczmarczyk 2023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196752"/>
            <a:ext cx="7943776" cy="4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46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992690" cy="504056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Globalna konkurencja o zasoby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504056"/>
            <a:ext cx="8509029" cy="5904656"/>
          </a:xfrm>
        </p:spPr>
        <p:txBody>
          <a:bodyPr>
            <a:normAutofit/>
          </a:bodyPr>
          <a:lstStyle/>
          <a:p>
            <a:pPr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pl-PL" sz="2000" b="1" dirty="0"/>
              <a:t>Studenci z zagranicy – udział w całkowitej liczbie studentów</a:t>
            </a:r>
          </a:p>
          <a:p>
            <a:pPr>
              <a:spcBef>
                <a:spcPct val="70000"/>
              </a:spcBef>
              <a:buFont typeface="Wingdings" panose="05000000000000000000" pitchFamily="2" charset="2"/>
              <a:buChar char="q"/>
            </a:pPr>
            <a:endParaRPr lang="pl-PL" sz="2000" b="1" dirty="0"/>
          </a:p>
          <a:p>
            <a:pPr marL="0" indent="0">
              <a:spcBef>
                <a:spcPct val="70000"/>
              </a:spcBef>
              <a:buNone/>
            </a:pPr>
            <a:endParaRPr lang="pl-PL" sz="2000" dirty="0"/>
          </a:p>
          <a:p>
            <a:pPr marL="0" indent="0">
              <a:spcBef>
                <a:spcPct val="70000"/>
              </a:spcBef>
              <a:buNone/>
            </a:pPr>
            <a:endParaRPr lang="pl-PL" sz="2000" b="1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596809-214C-4ADA-8DE3-7EFDC4B05293}"/>
              </a:ext>
            </a:extLst>
          </p:cNvPr>
          <p:cNvSpPr txBox="1"/>
          <p:nvPr/>
        </p:nvSpPr>
        <p:spPr>
          <a:xfrm>
            <a:off x="6164916" y="6521479"/>
            <a:ext cx="2979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Źródło: Brzozowski i Kaczmarczyk 2023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836712"/>
            <a:ext cx="7878667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2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992690" cy="504056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Globalna konkurencja o zasoby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494824"/>
            <a:ext cx="8964488" cy="5904656"/>
          </a:xfrm>
        </p:spPr>
        <p:txBody>
          <a:bodyPr>
            <a:normAutofit/>
          </a:bodyPr>
          <a:lstStyle/>
          <a:p>
            <a:pPr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pl-PL" sz="2000" b="1" dirty="0"/>
              <a:t>Pracownicy o wysokich kwalifikacjach – co wiemy o uwarunkowaniach migracji?</a:t>
            </a:r>
          </a:p>
          <a:p>
            <a:pPr>
              <a:spcBef>
                <a:spcPct val="70000"/>
              </a:spcBef>
              <a:buFont typeface="Wingdings" panose="05000000000000000000" pitchFamily="2" charset="2"/>
              <a:buChar char="q"/>
            </a:pPr>
            <a:endParaRPr lang="pl-PL" sz="2000" b="1" dirty="0"/>
          </a:p>
          <a:p>
            <a:pPr marL="0" indent="0">
              <a:spcBef>
                <a:spcPct val="70000"/>
              </a:spcBef>
              <a:buNone/>
            </a:pPr>
            <a:endParaRPr lang="pl-PL" sz="2000" dirty="0"/>
          </a:p>
          <a:p>
            <a:pPr marL="0" indent="0">
              <a:spcBef>
                <a:spcPct val="70000"/>
              </a:spcBef>
              <a:buNone/>
            </a:pPr>
            <a:endParaRPr lang="pl-PL" sz="2000" b="1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596809-214C-4ADA-8DE3-7EFDC4B05293}"/>
              </a:ext>
            </a:extLst>
          </p:cNvPr>
          <p:cNvSpPr txBox="1"/>
          <p:nvPr/>
        </p:nvSpPr>
        <p:spPr>
          <a:xfrm>
            <a:off x="7380311" y="6525345"/>
            <a:ext cx="161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Źródło</a:t>
            </a:r>
            <a:r>
              <a:rPr lang="pl-PL" sz="1400" i="1"/>
              <a:t>: OECD 2023</a:t>
            </a:r>
            <a:endParaRPr lang="pl-PL" sz="1400" i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809847"/>
            <a:ext cx="5040560" cy="60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89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992690" cy="504056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Globalna konkurencja o zasoby // talenty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596809-214C-4ADA-8DE3-7EFDC4B05293}"/>
              </a:ext>
            </a:extLst>
          </p:cNvPr>
          <p:cNvSpPr txBox="1"/>
          <p:nvPr/>
        </p:nvSpPr>
        <p:spPr>
          <a:xfrm>
            <a:off x="7380311" y="6525345"/>
            <a:ext cx="161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Źródło</a:t>
            </a:r>
            <a:r>
              <a:rPr lang="pl-PL" sz="1400" i="1"/>
              <a:t>: OECD 2023</a:t>
            </a:r>
            <a:endParaRPr lang="pl-PL" sz="1400" i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0"/>
            <a:ext cx="91440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56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992690" cy="504056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Globalna konkurencja o zasoby // talenty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596809-214C-4ADA-8DE3-7EFDC4B05293}"/>
              </a:ext>
            </a:extLst>
          </p:cNvPr>
          <p:cNvSpPr txBox="1"/>
          <p:nvPr/>
        </p:nvSpPr>
        <p:spPr>
          <a:xfrm>
            <a:off x="7380311" y="6525345"/>
            <a:ext cx="161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Źródło</a:t>
            </a:r>
            <a:r>
              <a:rPr lang="pl-PL" sz="1400" i="1"/>
              <a:t>: OECD 2023</a:t>
            </a:r>
            <a:endParaRPr lang="pl-PL" sz="1400" i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0"/>
            <a:ext cx="91440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97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992690" cy="504056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Globalna konkurencja o zasoby // talenty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596809-214C-4ADA-8DE3-7EFDC4B05293}"/>
              </a:ext>
            </a:extLst>
          </p:cNvPr>
          <p:cNvSpPr txBox="1"/>
          <p:nvPr/>
        </p:nvSpPr>
        <p:spPr>
          <a:xfrm>
            <a:off x="7380311" y="6525345"/>
            <a:ext cx="161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Źródło</a:t>
            </a:r>
            <a:r>
              <a:rPr lang="pl-PL" sz="1400" i="1"/>
              <a:t>: OECD 2023</a:t>
            </a:r>
            <a:endParaRPr lang="pl-PL" sz="1400" i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0"/>
            <a:ext cx="91440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24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992690" cy="504056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Globalna konkurencja o zasoby // talenty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596809-214C-4ADA-8DE3-7EFDC4B05293}"/>
              </a:ext>
            </a:extLst>
          </p:cNvPr>
          <p:cNvSpPr txBox="1"/>
          <p:nvPr/>
        </p:nvSpPr>
        <p:spPr>
          <a:xfrm>
            <a:off x="7380311" y="6525345"/>
            <a:ext cx="161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Źródło</a:t>
            </a:r>
            <a:r>
              <a:rPr lang="pl-PL" sz="1400" i="1"/>
              <a:t>: OECD 2023</a:t>
            </a:r>
            <a:endParaRPr lang="pl-PL" sz="1400" i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0"/>
            <a:ext cx="91440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9432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992690" cy="504056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Globalna konkurencja o zasoby // talenty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596809-214C-4ADA-8DE3-7EFDC4B05293}"/>
              </a:ext>
            </a:extLst>
          </p:cNvPr>
          <p:cNvSpPr txBox="1"/>
          <p:nvPr/>
        </p:nvSpPr>
        <p:spPr>
          <a:xfrm>
            <a:off x="7380311" y="6525345"/>
            <a:ext cx="161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Źródło</a:t>
            </a:r>
            <a:r>
              <a:rPr lang="pl-PL" sz="1400" i="1"/>
              <a:t>: OECD 2023</a:t>
            </a:r>
            <a:endParaRPr lang="pl-PL" sz="1400" i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934"/>
            <a:ext cx="9144000" cy="48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36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992690" cy="504056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Globalna konkurencja o zasoby // talenty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596809-214C-4ADA-8DE3-7EFDC4B05293}"/>
              </a:ext>
            </a:extLst>
          </p:cNvPr>
          <p:cNvSpPr txBox="1"/>
          <p:nvPr/>
        </p:nvSpPr>
        <p:spPr>
          <a:xfrm>
            <a:off x="7380311" y="6525345"/>
            <a:ext cx="161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Źródło</a:t>
            </a:r>
            <a:r>
              <a:rPr lang="pl-PL" sz="1400" i="1"/>
              <a:t>: OECD 2023</a:t>
            </a:r>
            <a:endParaRPr lang="pl-PL" sz="1400" i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906"/>
            <a:ext cx="9144000" cy="47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4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992690" cy="504056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Struktura prezentacji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620688"/>
            <a:ext cx="8509029" cy="5904656"/>
          </a:xfrm>
        </p:spPr>
        <p:txBody>
          <a:bodyPr>
            <a:normAutofit/>
          </a:bodyPr>
          <a:lstStyle/>
          <a:p>
            <a:pPr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2000" b="1" dirty="0"/>
              <a:t>Uwagi wstępne: dlaczego kontekst ma znaczenie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1600" dirty="0"/>
              <a:t>Polska jako Nowy Kraj Imigracji (NIC)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1600" dirty="0"/>
              <a:t>Globalna konkurencja o zasoby</a:t>
            </a:r>
          </a:p>
          <a:p>
            <a:pPr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2000" b="1" dirty="0"/>
              <a:t>Imigranci na polskim rynku pracy w dobie globalnych szoków</a:t>
            </a:r>
          </a:p>
          <a:p>
            <a:pPr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pl-PL" sz="2000" b="1" dirty="0"/>
              <a:t>Migracja a potrzeby polskiej gospodarki – wnioski i obszary problemowe</a:t>
            </a:r>
          </a:p>
          <a:p>
            <a:pPr>
              <a:spcBef>
                <a:spcPct val="70000"/>
              </a:spcBef>
              <a:buFont typeface="Wingdings" panose="05000000000000000000" pitchFamily="2" charset="2"/>
              <a:buChar char="q"/>
            </a:pPr>
            <a:endParaRPr lang="pl-PL" sz="2000" b="1" dirty="0"/>
          </a:p>
          <a:p>
            <a:pPr marL="0" indent="0">
              <a:spcBef>
                <a:spcPct val="70000"/>
              </a:spcBef>
              <a:buNone/>
            </a:pPr>
            <a:endParaRPr lang="pl-PL" sz="2000" dirty="0"/>
          </a:p>
          <a:p>
            <a:pPr marL="0" indent="0">
              <a:spcBef>
                <a:spcPct val="70000"/>
              </a:spcBef>
              <a:buNone/>
            </a:pPr>
            <a:endParaRPr lang="pl-PL" sz="20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992690" cy="504056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Globalna konkurencja o zasoby // talenty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596809-214C-4ADA-8DE3-7EFDC4B05293}"/>
              </a:ext>
            </a:extLst>
          </p:cNvPr>
          <p:cNvSpPr txBox="1"/>
          <p:nvPr/>
        </p:nvSpPr>
        <p:spPr>
          <a:xfrm>
            <a:off x="7380311" y="6525345"/>
            <a:ext cx="161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Źródło</a:t>
            </a:r>
            <a:r>
              <a:rPr lang="pl-PL" sz="1400" i="1"/>
              <a:t>: OECD 2023</a:t>
            </a:r>
            <a:endParaRPr lang="pl-PL" sz="1400" i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906"/>
            <a:ext cx="9144000" cy="47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93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992690" cy="504056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Globalna konkurencja o zasoby // talenty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596809-214C-4ADA-8DE3-7EFDC4B05293}"/>
              </a:ext>
            </a:extLst>
          </p:cNvPr>
          <p:cNvSpPr txBox="1"/>
          <p:nvPr/>
        </p:nvSpPr>
        <p:spPr>
          <a:xfrm>
            <a:off x="7380311" y="6525345"/>
            <a:ext cx="161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Źródło</a:t>
            </a:r>
            <a:r>
              <a:rPr lang="pl-PL" sz="1400" i="1"/>
              <a:t>: OECD 2023</a:t>
            </a:r>
            <a:endParaRPr lang="pl-PL" sz="1400" i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45" y="4465673"/>
            <a:ext cx="4360364" cy="214848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0684"/>
            <a:ext cx="7339475" cy="361638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60" y="2305432"/>
            <a:ext cx="4384219" cy="216024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79512" y="4465673"/>
            <a:ext cx="4320480" cy="1323439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b="1" dirty="0"/>
              <a:t>Co z tego wynika?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Ograniczone możliwości konkurencyjne Polski (otoczenie nauki i biznesu, usługi publiczne!)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Szansa na rolę lidera w regionie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Studenci jako potencjalnie interesująca grupa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215977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992690" cy="620688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Imigranci na polskim rynku pracy w dobie globalnych szoków: tło teoretyczno-koncepcyjne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764704"/>
            <a:ext cx="8676456" cy="5904656"/>
          </a:xfrm>
        </p:spPr>
        <p:txBody>
          <a:bodyPr>
            <a:normAutofit fontScale="62500" lnSpcReduction="20000"/>
          </a:bodyPr>
          <a:lstStyle/>
          <a:p>
            <a:pPr lvl="0">
              <a:spcBef>
                <a:spcPts val="1200"/>
              </a:spcBef>
            </a:pPr>
            <a:r>
              <a:rPr lang="pl-PL" sz="2900" b="1" dirty="0"/>
              <a:t>Szoki o charakterze egzogenicznym a migracje </a:t>
            </a:r>
            <a:r>
              <a:rPr lang="en-US" sz="2900" dirty="0">
                <a:sym typeface="Wingdings" panose="05000000000000000000" pitchFamily="2" charset="2"/>
              </a:rPr>
              <a:t></a:t>
            </a:r>
            <a:r>
              <a:rPr lang="en-US" sz="2900" dirty="0"/>
              <a:t> </a:t>
            </a:r>
            <a:r>
              <a:rPr lang="pl-PL" sz="2900" dirty="0"/>
              <a:t>decyzje migracyjne ale również “odporność” systemów, do których </a:t>
            </a:r>
            <a:r>
              <a:rPr lang="pl-PL" sz="2900" dirty="0" err="1"/>
              <a:t>migrancy</a:t>
            </a:r>
            <a:r>
              <a:rPr lang="pl-PL" sz="2900" dirty="0"/>
              <a:t> docierają (</a:t>
            </a:r>
            <a:r>
              <a:rPr lang="pl-PL" sz="2900" dirty="0" err="1"/>
              <a:t>Tagliacozzo</a:t>
            </a:r>
            <a:r>
              <a:rPr lang="pl-PL" sz="2900" dirty="0"/>
              <a:t>, </a:t>
            </a:r>
            <a:r>
              <a:rPr lang="pl-PL" sz="2900" dirty="0" err="1"/>
              <a:t>Pisacane</a:t>
            </a:r>
            <a:r>
              <a:rPr lang="pl-PL" sz="2900" dirty="0"/>
              <a:t> &amp; </a:t>
            </a:r>
            <a:r>
              <a:rPr lang="pl-PL" sz="2900" dirty="0" err="1"/>
              <a:t>Kilkey</a:t>
            </a:r>
            <a:r>
              <a:rPr lang="pl-PL" sz="2900" dirty="0"/>
              <a:t> 2023; Anderson, </a:t>
            </a:r>
            <a:r>
              <a:rPr lang="pl-PL" sz="2900" dirty="0" err="1"/>
              <a:t>Khadka</a:t>
            </a:r>
            <a:r>
              <a:rPr lang="pl-PL" sz="2900" dirty="0"/>
              <a:t> &amp; </a:t>
            </a:r>
            <a:r>
              <a:rPr lang="pl-PL" sz="2900" dirty="0" err="1"/>
              <a:t>Ruhs</a:t>
            </a:r>
            <a:r>
              <a:rPr lang="pl-PL" sz="2900" dirty="0"/>
              <a:t>, 2023).</a:t>
            </a:r>
          </a:p>
          <a:p>
            <a:pPr lvl="0">
              <a:spcBef>
                <a:spcPts val="1200"/>
              </a:spcBef>
            </a:pPr>
            <a:r>
              <a:rPr lang="pl-PL" sz="2900" b="1" dirty="0"/>
              <a:t>Globalny kryzys finansowy i ekonomiczny 2008-2010 </a:t>
            </a:r>
            <a:r>
              <a:rPr lang="en-GB" sz="2900" dirty="0">
                <a:sym typeface="Wingdings" panose="05000000000000000000" pitchFamily="2" charset="2"/>
              </a:rPr>
              <a:t></a:t>
            </a:r>
            <a:r>
              <a:rPr lang="pl-PL" sz="2900" dirty="0"/>
              <a:t> dostosowania zarówno na poziomie popytowym (rekrutacja i zarządzanie populacją imigrantów) i podażowym (zmiana relacji kosztów i korzyści, nowe ryzyka i możliwości (</a:t>
            </a:r>
            <a:r>
              <a:rPr lang="pl-PL" sz="2900" dirty="0" err="1"/>
              <a:t>Bertoli</a:t>
            </a:r>
            <a:r>
              <a:rPr lang="pl-PL" sz="2900" dirty="0"/>
              <a:t> et al., 2016; Clark et al., 2016; Janicka &amp; Kaczmarczyk, 2016; </a:t>
            </a:r>
            <a:r>
              <a:rPr lang="pl-PL" sz="2900" dirty="0" err="1"/>
              <a:t>Jauer</a:t>
            </a:r>
            <a:r>
              <a:rPr lang="pl-PL" sz="2900" dirty="0"/>
              <a:t> et al., 2019; </a:t>
            </a:r>
            <a:r>
              <a:rPr lang="pl-PL" sz="2900" dirty="0" err="1"/>
              <a:t>Kahanec</a:t>
            </a:r>
            <a:r>
              <a:rPr lang="pl-PL" sz="2900" dirty="0"/>
              <a:t> &amp; </a:t>
            </a:r>
            <a:r>
              <a:rPr lang="pl-PL" sz="2900" dirty="0" err="1"/>
              <a:t>Kureková</a:t>
            </a:r>
            <a:r>
              <a:rPr lang="pl-PL" sz="2900" dirty="0"/>
              <a:t>, 2016; </a:t>
            </a:r>
            <a:r>
              <a:rPr lang="pl-PL" sz="2900" dirty="0" err="1"/>
              <a:t>Kahanec</a:t>
            </a:r>
            <a:r>
              <a:rPr lang="pl-PL" sz="2900" dirty="0"/>
              <a:t> &amp; Zimmermann, 2016; </a:t>
            </a:r>
            <a:r>
              <a:rPr lang="pl-PL" sz="2900" dirty="0" err="1"/>
              <a:t>Zaiceva</a:t>
            </a:r>
            <a:r>
              <a:rPr lang="pl-PL" sz="2900" dirty="0"/>
              <a:t> &amp; Zimmermann, 2016).</a:t>
            </a:r>
          </a:p>
          <a:p>
            <a:pPr lvl="0">
              <a:spcBef>
                <a:spcPts val="1200"/>
              </a:spcBef>
            </a:pPr>
            <a:r>
              <a:rPr lang="pl-PL" sz="2900" b="1" dirty="0"/>
              <a:t>COVID-19 jako wyjątkowy i drastyczny przypadek</a:t>
            </a:r>
            <a:r>
              <a:rPr lang="pl-PL" sz="2900" dirty="0"/>
              <a:t>: (1) tym razem relatywnie homogeniczny szok; (2) ograniczenia mobilności na masową skalę; (3) przymusowa nie mobilność ale i wymuszona mobilność </a:t>
            </a:r>
            <a:r>
              <a:rPr lang="pl-PL" sz="2900" dirty="0">
                <a:sym typeface="Wingdings" panose="05000000000000000000" pitchFamily="2" charset="2"/>
              </a:rPr>
              <a:t></a:t>
            </a:r>
            <a:r>
              <a:rPr lang="pl-PL" sz="2900" dirty="0"/>
              <a:t> </a:t>
            </a:r>
            <a:r>
              <a:rPr lang="pl-PL" sz="2900" i="1" dirty="0" err="1"/>
              <a:t>panic</a:t>
            </a:r>
            <a:r>
              <a:rPr lang="pl-PL" sz="2900" i="1" dirty="0"/>
              <a:t> </a:t>
            </a:r>
            <a:r>
              <a:rPr lang="pl-PL" sz="2900" i="1" dirty="0" err="1"/>
              <a:t>migration</a:t>
            </a:r>
            <a:r>
              <a:rPr lang="pl-PL" sz="2900" i="1" dirty="0"/>
              <a:t> </a:t>
            </a:r>
            <a:r>
              <a:rPr lang="pl-PL" sz="2900" dirty="0"/>
              <a:t>(</a:t>
            </a:r>
            <a:r>
              <a:rPr lang="pl-PL" sz="2900" dirty="0" err="1"/>
              <a:t>Vertovec</a:t>
            </a:r>
            <a:r>
              <a:rPr lang="pl-PL" sz="2900" dirty="0"/>
              <a:t>, 2020; </a:t>
            </a:r>
            <a:r>
              <a:rPr lang="pl-PL" sz="2900" dirty="0" err="1"/>
              <a:t>Xiang</a:t>
            </a:r>
            <a:r>
              <a:rPr lang="pl-PL" sz="2900" dirty="0"/>
              <a:t>, 2020); (4) bardzo duża skala efektów ekonomicznych (PKB, rynki pracy); (5) pogłębianie zjawisk nierówności </a:t>
            </a:r>
            <a:r>
              <a:rPr lang="pl-PL" sz="2900" dirty="0">
                <a:sym typeface="Wingdings" panose="05000000000000000000" pitchFamily="2" charset="2"/>
              </a:rPr>
              <a:t></a:t>
            </a:r>
            <a:r>
              <a:rPr lang="pl-PL" sz="2900" dirty="0"/>
              <a:t> np. możliwość pracy w zdalnym trybie (</a:t>
            </a:r>
            <a:r>
              <a:rPr lang="pl-PL" sz="2900" dirty="0" err="1"/>
              <a:t>Pouliakas</a:t>
            </a:r>
            <a:r>
              <a:rPr lang="pl-PL" sz="2900" dirty="0"/>
              <a:t> &amp; Branka, 2020). </a:t>
            </a:r>
          </a:p>
          <a:p>
            <a:pPr lvl="0">
              <a:spcBef>
                <a:spcPts val="1200"/>
              </a:spcBef>
            </a:pPr>
            <a:r>
              <a:rPr lang="en-GB" sz="2900" dirty="0" err="1"/>
              <a:t>Koncepcja</a:t>
            </a:r>
            <a:r>
              <a:rPr lang="en-GB" sz="2900" dirty="0"/>
              <a:t> </a:t>
            </a:r>
            <a:r>
              <a:rPr lang="en-GB" sz="2900" b="1" dirty="0"/>
              <a:t>„</a:t>
            </a:r>
            <a:r>
              <a:rPr lang="en-GB" sz="2900" b="1" dirty="0" err="1"/>
              <a:t>pracowników</a:t>
            </a:r>
            <a:r>
              <a:rPr lang="en-GB" sz="2900" b="1" dirty="0"/>
              <a:t> </a:t>
            </a:r>
            <a:r>
              <a:rPr lang="en-GB" sz="2900" b="1" dirty="0" err="1"/>
              <a:t>kluczowych</a:t>
            </a:r>
            <a:r>
              <a:rPr lang="en-GB" sz="2900" b="1" dirty="0"/>
              <a:t>” </a:t>
            </a:r>
            <a:r>
              <a:rPr lang="en-GB" sz="2900" dirty="0"/>
              <a:t>(</a:t>
            </a:r>
            <a:r>
              <a:rPr lang="en-GB" sz="2900" i="1" dirty="0"/>
              <a:t>essential workers</a:t>
            </a:r>
            <a:r>
              <a:rPr lang="en-GB" sz="2900" dirty="0"/>
              <a:t>) (</a:t>
            </a:r>
            <a:r>
              <a:rPr lang="en-GB" sz="2900" dirty="0" err="1"/>
              <a:t>Bossavie</a:t>
            </a:r>
            <a:r>
              <a:rPr lang="en-GB" sz="2900" dirty="0"/>
              <a:t> et al., 2022; </a:t>
            </a:r>
            <a:r>
              <a:rPr lang="en-GB" sz="2900" dirty="0" err="1"/>
              <a:t>Freier</a:t>
            </a:r>
            <a:r>
              <a:rPr lang="en-GB" sz="2900" dirty="0"/>
              <a:t> &amp; Vera Espinoza, 2021; Haley et al., 2020; </a:t>
            </a:r>
            <a:r>
              <a:rPr lang="en-GB" sz="2900" dirty="0" err="1"/>
              <a:t>Kalantaryan</a:t>
            </a:r>
            <a:r>
              <a:rPr lang="en-GB" sz="2900" dirty="0"/>
              <a:t> et al., 2020; </a:t>
            </a:r>
            <a:r>
              <a:rPr lang="en-GB" sz="2900" dirty="0" err="1"/>
              <a:t>Tagliacozzo</a:t>
            </a:r>
            <a:r>
              <a:rPr lang="en-GB" sz="2900" dirty="0"/>
              <a:t> et al., 2020; Anderson et al., 2021; Anderson, </a:t>
            </a:r>
            <a:r>
              <a:rPr lang="en-GB" sz="2900" dirty="0" err="1"/>
              <a:t>Khadka</a:t>
            </a:r>
            <a:r>
              <a:rPr lang="en-GB" sz="2900" dirty="0"/>
              <a:t> &amp; </a:t>
            </a:r>
            <a:r>
              <a:rPr lang="en-GB" sz="2900" dirty="0" err="1"/>
              <a:t>Ruhs</a:t>
            </a:r>
            <a:r>
              <a:rPr lang="en-GB" sz="2900" dirty="0"/>
              <a:t> 2023)</a:t>
            </a:r>
            <a:endParaRPr lang="pl-PL" sz="2900" dirty="0"/>
          </a:p>
          <a:p>
            <a:pPr lvl="0">
              <a:spcBef>
                <a:spcPts val="1200"/>
              </a:spcBef>
            </a:pPr>
            <a:r>
              <a:rPr lang="pl-PL" sz="2900" dirty="0"/>
              <a:t>Dodatkowe ryzyka: </a:t>
            </a:r>
            <a:r>
              <a:rPr lang="pl-PL" sz="2900" i="1" dirty="0" err="1"/>
              <a:t>home</a:t>
            </a:r>
            <a:r>
              <a:rPr lang="pl-PL" sz="2900" i="1" dirty="0"/>
              <a:t> </a:t>
            </a:r>
            <a:r>
              <a:rPr lang="pl-PL" sz="2900" i="1" dirty="0" err="1"/>
              <a:t>preference</a:t>
            </a:r>
            <a:r>
              <a:rPr lang="pl-PL" sz="2900" dirty="0"/>
              <a:t>, rosnąca ksenofobia i negatywne postawy wobec imigrantów</a:t>
            </a:r>
          </a:p>
          <a:p>
            <a:pPr lvl="0">
              <a:spcBef>
                <a:spcPts val="1200"/>
              </a:spcBef>
            </a:pPr>
            <a:r>
              <a:rPr lang="pl-PL" sz="2900" dirty="0"/>
              <a:t>Także: wojna w Ukrainie…</a:t>
            </a:r>
          </a:p>
        </p:txBody>
      </p:sp>
    </p:spTree>
    <p:extLst>
      <p:ext uri="{BB962C8B-B14F-4D97-AF65-F5344CB8AC3E}">
        <p14:creationId xmlns:p14="http://schemas.microsoft.com/office/powerpoint/2010/main" val="140688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033589" y="2294336"/>
            <a:ext cx="54983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900">
              <a:solidFill>
                <a:srgbClr val="000099"/>
              </a:solidFill>
              <a:latin typeface="Myriad Pro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12874" y="57793"/>
            <a:ext cx="7875550" cy="34528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Imigranci na polskim rynku pracy w dobie globalnych szoków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272300" y="6581001"/>
            <a:ext cx="22322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1200" i="1" dirty="0">
                <a:latin typeface="Calibri" pitchFamily="34" charset="0"/>
              </a:rPr>
              <a:t>Źródło: Kaczmarczyk 2023</a:t>
            </a:r>
            <a:endParaRPr lang="en-US" sz="1200" i="1" dirty="0">
              <a:latin typeface="Calibri" pitchFamily="34" charset="0"/>
            </a:endParaRPr>
          </a:p>
        </p:txBody>
      </p:sp>
      <p:pic>
        <p:nvPicPr>
          <p:cNvPr id="6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1560" y="836712"/>
            <a:ext cx="7587518" cy="5256584"/>
          </a:xfrm>
          <a:prstGeom prst="rect">
            <a:avLst/>
          </a:prstGeom>
          <a:ln/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71E3F8A0-B1FC-4F63-B245-5C7F51270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6" y="522592"/>
            <a:ext cx="871747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Udział imigrantów w całkowitym zatrudnieniu, 2015-2021 (w oparciu o dane ZUS oraz dane</a:t>
            </a:r>
            <a:r>
              <a:rPr kumimoji="0" lang="pl-PL" altLang="pl-PL" sz="11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zatrudnieniu w gospodarce narodowej)</a:t>
            </a:r>
            <a:endParaRPr kumimoji="0" lang="pl-PL" alt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4951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033589" y="2294336"/>
            <a:ext cx="54983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900">
              <a:solidFill>
                <a:srgbClr val="000099"/>
              </a:solidFill>
              <a:latin typeface="Myriad Pro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12874" y="57793"/>
            <a:ext cx="7875550" cy="34528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Imigranci na polskim rynku pracy w dobie globalnych szoków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272300" y="6581001"/>
            <a:ext cx="22322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1200" i="1" dirty="0">
                <a:latin typeface="Calibri" pitchFamily="34" charset="0"/>
              </a:rPr>
              <a:t>Źródło: Kaczmarczyk 2023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1E3F8A0-B1FC-4F63-B245-5C7F51270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6" y="514898"/>
            <a:ext cx="87174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Dynamika zatrudnienia na polskim rynku pracy (w porównaniu</a:t>
            </a:r>
            <a:r>
              <a:rPr kumimoji="0" lang="pl-PL" altLang="pl-PL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roku 2019) – zatrudnienie ogółem oraz imigranci</a:t>
            </a:r>
            <a:endParaRPr kumimoji="0" lang="pl-PL" altLang="pl-PL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12874" y="989892"/>
            <a:ext cx="8091574" cy="503139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30756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033589" y="2294336"/>
            <a:ext cx="54983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900">
              <a:solidFill>
                <a:srgbClr val="000099"/>
              </a:solidFill>
              <a:latin typeface="Myriad Pro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12874" y="57793"/>
            <a:ext cx="7875550" cy="34528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Imigranci na polskim rynku pracy w dobie globalnych szoków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272300" y="6581001"/>
            <a:ext cx="22322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1200" i="1" dirty="0">
                <a:latin typeface="Calibri" pitchFamily="34" charset="0"/>
              </a:rPr>
              <a:t>Źródło: Kaczmarczyk 2023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1E3F8A0-B1FC-4F63-B245-5C7F51270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6" y="483737"/>
            <a:ext cx="87174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Imigranci na polskim rynku pracy – dane faktyczne vs scenariusz kontrfaktyczny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55576" y="790770"/>
            <a:ext cx="7056784" cy="55185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66149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3" y="0"/>
            <a:ext cx="8509029" cy="504056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Wojna i uchodźstwo z Ukrainy: ramy instytucjonalne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6135-7E87-4BFB-9D7A-2C1B36203E61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7F4445-655C-4194-9170-1C1F37637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504056"/>
            <a:ext cx="8748464" cy="56318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000" b="1" dirty="0"/>
              <a:t>Ramy instytucjonalne </a:t>
            </a:r>
            <a:r>
              <a:rPr lang="pl-PL" sz="2000" dirty="0">
                <a:sym typeface="Wingdings" panose="05000000000000000000" pitchFamily="2" charset="2"/>
              </a:rPr>
              <a:t> </a:t>
            </a:r>
            <a:r>
              <a:rPr lang="pl-PL" sz="2000" i="1" dirty="0" err="1">
                <a:sym typeface="Wingdings" panose="05000000000000000000" pitchFamily="2" charset="2"/>
              </a:rPr>
              <a:t>Temporary</a:t>
            </a:r>
            <a:r>
              <a:rPr lang="pl-PL" sz="2000" i="1" dirty="0">
                <a:sym typeface="Wingdings" panose="05000000000000000000" pitchFamily="2" charset="2"/>
              </a:rPr>
              <a:t> </a:t>
            </a:r>
            <a:r>
              <a:rPr lang="pl-PL" sz="2000" i="1" dirty="0" err="1">
                <a:sym typeface="Wingdings" panose="05000000000000000000" pitchFamily="2" charset="2"/>
              </a:rPr>
              <a:t>Protection</a:t>
            </a:r>
            <a:r>
              <a:rPr lang="pl-PL" sz="2000" i="1" dirty="0">
                <a:sym typeface="Wingdings" panose="05000000000000000000" pitchFamily="2" charset="2"/>
              </a:rPr>
              <a:t> Directive</a:t>
            </a:r>
            <a:r>
              <a:rPr lang="pl-PL" sz="2000" dirty="0">
                <a:sym typeface="Wingdings" panose="05000000000000000000" pitchFamily="2" charset="2"/>
              </a:rPr>
              <a:t> (wprowadzona w 2001 i „aktywowana” 4 Marca 2022)  ale: zdefiniowanie wymogów co do charakteru wsparcia (dokumenty pobytowe i wizy, system rejestracji, warunki zatrudnienia i podejmowania działalności gospodarczej, dostęp do usług publicznych) i określenie minimalnych standardów pomocy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/>
              <a:t>Przypadek Polski </a:t>
            </a:r>
            <a:r>
              <a:rPr lang="pl-PL" sz="2000" dirty="0">
                <a:sym typeface="Wingdings" panose="05000000000000000000" pitchFamily="2" charset="2"/>
              </a:rPr>
              <a:t> </a:t>
            </a:r>
            <a:r>
              <a:rPr lang="pl-PL" sz="2000" b="1" dirty="0">
                <a:sym typeface="Wingdings" panose="05000000000000000000" pitchFamily="2" charset="2"/>
              </a:rPr>
              <a:t>Specustawa</a:t>
            </a:r>
            <a:r>
              <a:rPr lang="pl-PL" sz="2000" dirty="0">
                <a:sym typeface="Wingdings" panose="05000000000000000000" pitchFamily="2" charset="2"/>
              </a:rPr>
              <a:t> </a:t>
            </a:r>
            <a:r>
              <a:rPr lang="pl-PL" sz="2000" dirty="0"/>
              <a:t>(USTAWA z dnia 12 marca 2022 r. o pomocy obywatelom Ukrainy w związku z konfliktem zbrojnym na terytorium tego państwa)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/>
              <a:t>Główny cel: </a:t>
            </a:r>
            <a:r>
              <a:rPr lang="pl-PL" sz="2000" b="1" dirty="0"/>
              <a:t>legalizacja pobytu obywateli ukraińskich w PL </a:t>
            </a:r>
            <a:r>
              <a:rPr lang="pl-PL" sz="2000" dirty="0"/>
              <a:t>(Dyrektywa nie była traktowana jako coś oczywistego!)</a:t>
            </a:r>
            <a:endParaRPr lang="pl-PL" sz="20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b="1" dirty="0"/>
              <a:t>O wiele szerszy zakres niż przewidziany przez TPD </a:t>
            </a:r>
            <a:r>
              <a:rPr lang="pl-PL" sz="2000" dirty="0"/>
              <a:t>(pełen dostęp do rynku pracy, swoboda prowadzenia działalności gospodarczej, pełen dostęp do edukacji, ochrony zdrowia, systemu zabezpieczenia społecznego, wsparcie finansowe)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/>
              <a:t>Ale – </a:t>
            </a:r>
            <a:r>
              <a:rPr lang="pl-PL" sz="2000" b="1" dirty="0"/>
              <a:t>zakres podmiotowy węższy </a:t>
            </a:r>
            <a:r>
              <a:rPr lang="pl-PL" sz="2000" dirty="0"/>
              <a:t>– tylko obywatele Ukrainy i ich małżonkowie, którzy dotarli do PL po 24 lutego 2022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FF0000"/>
                </a:solidFill>
              </a:rPr>
              <a:t>Kluczowe: </a:t>
            </a:r>
            <a:r>
              <a:rPr lang="pl-PL" sz="2000" dirty="0">
                <a:solidFill>
                  <a:srgbClr val="FF0000"/>
                </a:solidFill>
              </a:rPr>
              <a:t>w praktyce rozwiązania zbliżone do swobody przepływu osób.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492866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-640"/>
            <a:ext cx="8869220" cy="405304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Migranci – uciekinierzy – uchodźcy: podstawowe cechy strukturalne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4E56135-7E87-4BFB-9D7A-2C1B36203E61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108520" y="416277"/>
            <a:ext cx="78488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Struktura osób,</a:t>
            </a:r>
            <a:r>
              <a:rPr kumimoji="0" lang="pl-PL" altLang="pl-PL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które pozyskały numer PESEL i znalazły się w bazie PESEL UKR </a:t>
            </a:r>
          </a:p>
          <a:p>
            <a:r>
              <a:rPr kumimoji="0" lang="pl-PL" altLang="pl-PL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(stan na koniec 2022 i koniec czerwca 2023)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94032FA-647D-440E-97BB-C36D02D4F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01052"/>
            <a:ext cx="7848872" cy="4472182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5940152" y="6525344"/>
            <a:ext cx="3180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/>
              <a:t>Źródło: Rejestr PESEL (Kaczmarczyk 2022, 2023)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083092" y="5902521"/>
            <a:ext cx="606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Plus obywatele Ukrainy w rejestrze PESEL: ok. 1.3-1.4 mln</a:t>
            </a:r>
          </a:p>
        </p:txBody>
      </p:sp>
    </p:spTree>
    <p:extLst>
      <p:ext uri="{BB962C8B-B14F-4D97-AF65-F5344CB8AC3E}">
        <p14:creationId xmlns:p14="http://schemas.microsoft.com/office/powerpoint/2010/main" val="319124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37658" y="659526"/>
            <a:ext cx="849694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2000" dirty="0"/>
              <a:t>Około 60% dotarło do Polski z dziećmi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2000" dirty="0"/>
              <a:t>Około 80% pozostawiło w Ukrainie rodziny (zwykle rodzice)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2000" dirty="0"/>
              <a:t>Bardzo korzystne profile edukacyjne </a:t>
            </a:r>
            <a:r>
              <a:rPr lang="pl-PL" sz="2000" dirty="0">
                <a:sym typeface="Wingdings" panose="05000000000000000000" pitchFamily="2" charset="2"/>
              </a:rPr>
              <a:t> a</a:t>
            </a:r>
            <a:r>
              <a:rPr lang="pl-PL" sz="2000" dirty="0"/>
              <a:t>le: nie dotyczy to kompetencji językowych (około 50% bez znajomości języka polskiego i tylko 5% ze znajomością dobrą) 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2000" dirty="0"/>
              <a:t>Źródła utrzymania </a:t>
            </a:r>
            <a:r>
              <a:rPr lang="pl-PL" sz="2000" dirty="0">
                <a:sym typeface="Wingdings" panose="05000000000000000000" pitchFamily="2" charset="2"/>
              </a:rPr>
              <a:t> nieoczywiste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2000" dirty="0">
                <a:sym typeface="Wingdings" panose="05000000000000000000" pitchFamily="2" charset="2"/>
              </a:rPr>
              <a:t>Miejsce zamieszkania  bardzo mały udział osób przebywających w zorganizowanych centrach (w I kwartale 2023: &lt;10%)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2000" dirty="0"/>
              <a:t>Plany i strategie </a:t>
            </a:r>
            <a:r>
              <a:rPr lang="pl-PL" sz="2000" dirty="0">
                <a:sym typeface="Wingdings" panose="05000000000000000000" pitchFamily="2" charset="2"/>
              </a:rPr>
              <a:t> kluczowa rola niepewności ale rosnąca rola planujących dłuższy pobyt (selekcja)</a:t>
            </a:r>
            <a:endParaRPr lang="pl-PL" sz="2000" dirty="0"/>
          </a:p>
          <a:p>
            <a:pPr>
              <a:spcBef>
                <a:spcPts val="1200"/>
              </a:spcBef>
            </a:pPr>
            <a:endParaRPr lang="pl-PL" sz="2000" b="1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-640"/>
            <a:ext cx="8869220" cy="405304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Migranci – uciekinierzy – uchodźcy: podstawowe cechy strukturalne</a:t>
            </a:r>
          </a:p>
        </p:txBody>
      </p:sp>
    </p:spTree>
    <p:extLst>
      <p:ext uri="{BB962C8B-B14F-4D97-AF65-F5344CB8AC3E}">
        <p14:creationId xmlns:p14="http://schemas.microsoft.com/office/powerpoint/2010/main" val="1256660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657" y="47944"/>
            <a:ext cx="8830343" cy="504056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Migranci – uciekinierzy – uchodźcy: podstawowe cechy strukturalne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4E56135-7E87-4BFB-9D7A-2C1B36203E61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6948264" y="6525345"/>
            <a:ext cx="2195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Źródło: Górny et al. 2023</a:t>
            </a: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3297700902"/>
              </p:ext>
            </p:extLst>
          </p:nvPr>
        </p:nvGraphicFramePr>
        <p:xfrm>
          <a:off x="251519" y="919003"/>
          <a:ext cx="3888433" cy="2120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578506" y="613055"/>
            <a:ext cx="301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Wykształcenie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644008" y="1817964"/>
          <a:ext cx="4344145" cy="2021205"/>
        </p:xfrm>
        <a:graphic>
          <a:graphicData uri="http://schemas.openxmlformats.org/drawingml/2006/table">
            <a:tbl>
              <a:tblPr firstRow="1" bandRow="1"/>
              <a:tblGrid>
                <a:gridCol w="3297643">
                  <a:extLst>
                    <a:ext uri="{9D8B030D-6E8A-4147-A177-3AD203B41FA5}">
                      <a16:colId xmlns:a16="http://schemas.microsoft.com/office/drawing/2014/main" val="751936714"/>
                    </a:ext>
                  </a:extLst>
                </a:gridCol>
                <a:gridCol w="1046502">
                  <a:extLst>
                    <a:ext uri="{9D8B030D-6E8A-4147-A177-3AD203B41FA5}">
                      <a16:colId xmlns:a16="http://schemas.microsoft.com/office/drawing/2014/main" val="4040787199"/>
                    </a:ext>
                  </a:extLst>
                </a:gridCol>
              </a:tblGrid>
              <a:tr h="363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sz="1800" b="1" dirty="0"/>
                        <a:t>Dziedzina wykształcenia</a:t>
                      </a:r>
                      <a:r>
                        <a:rPr lang="pl-PL" sz="1800" b="1" baseline="30000" dirty="0"/>
                        <a:t>*</a:t>
                      </a: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406999"/>
                  </a:ext>
                </a:extLst>
              </a:tr>
              <a:tr h="363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1800" u="none" strike="noStrike" dirty="0">
                          <a:effectLst/>
                        </a:rPr>
                        <a:t>Biznes i administracja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/>
                        <a:t>25%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430557"/>
                  </a:ext>
                </a:extLst>
              </a:tr>
              <a:tr h="363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1800" u="none" strike="noStrike" dirty="0">
                          <a:effectLst/>
                        </a:rPr>
                        <a:t>Inżynieria i produkcja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/>
                        <a:t>14%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625449"/>
                  </a:ext>
                </a:extLst>
              </a:tr>
              <a:tr h="363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1800" u="none" strike="noStrike" dirty="0">
                          <a:effectLst/>
                        </a:rPr>
                        <a:t>Nauczanie i pedagogika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/>
                        <a:t>10%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646502"/>
                  </a:ext>
                </a:extLst>
              </a:tr>
              <a:tr h="363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1800" u="none" strike="noStrike" dirty="0">
                          <a:effectLst/>
                        </a:rPr>
                        <a:t>Nauki humanistyczne, języki i sztuka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/>
                        <a:t>9%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847433"/>
                  </a:ext>
                </a:extLst>
              </a:tr>
            </a:tbl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4644008" y="1032598"/>
            <a:ext cx="417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Ponad połowa migrantów ma wykształcenie w 4 poniższych dziedzinach: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777453" y="3978204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*Dziedziny z najwyższymi udziałami.</a:t>
            </a:r>
          </a:p>
        </p:txBody>
      </p:sp>
      <p:graphicFrame>
        <p:nvGraphicFramePr>
          <p:cNvPr id="13" name="Wykres 12"/>
          <p:cNvGraphicFramePr/>
          <p:nvPr>
            <p:extLst>
              <p:ext uri="{D42A27DB-BD31-4B8C-83A1-F6EECF244321}">
                <p14:modId xmlns:p14="http://schemas.microsoft.com/office/powerpoint/2010/main" val="3156402078"/>
              </p:ext>
            </p:extLst>
          </p:nvPr>
        </p:nvGraphicFramePr>
        <p:xfrm>
          <a:off x="264140" y="3714730"/>
          <a:ext cx="4235852" cy="264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782978" y="3345399"/>
            <a:ext cx="301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Znajomość języka polskiego</a:t>
            </a:r>
          </a:p>
        </p:txBody>
      </p:sp>
    </p:spTree>
    <p:extLst>
      <p:ext uri="{BB962C8B-B14F-4D97-AF65-F5344CB8AC3E}">
        <p14:creationId xmlns:p14="http://schemas.microsoft.com/office/powerpoint/2010/main" val="2279090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Graphic spid="13" grpId="0">
        <p:bldAsOne/>
      </p:bldGraphic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992690" cy="504056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Polska jako nowy kraj imigracji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620688"/>
            <a:ext cx="8509029" cy="5904656"/>
          </a:xfrm>
        </p:spPr>
        <p:txBody>
          <a:bodyPr>
            <a:normAutofit/>
          </a:bodyPr>
          <a:lstStyle/>
          <a:p>
            <a:pPr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pl-PL" sz="2000" b="1" dirty="0"/>
              <a:t>Bardzo opóźniony proces przekształcania w kraj imigracji</a:t>
            </a:r>
          </a:p>
          <a:p>
            <a:pPr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pl-PL" sz="2000" b="1" dirty="0"/>
              <a:t>Polska jako NIC: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pl-PL" sz="1600" dirty="0"/>
              <a:t>Specyfika kraju / społeczeństwa docelowego</a:t>
            </a:r>
          </a:p>
          <a:p>
            <a:pPr lvl="1"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pl-PL" sz="1600" dirty="0"/>
              <a:t>Stan rozwoju instytucji związanych z migracjami</a:t>
            </a:r>
          </a:p>
          <a:p>
            <a:pPr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pl-PL" sz="2000" b="1" dirty="0"/>
              <a:t>Specyficzna (?) sytuacja Polski wynikająca z określonego miejsca w cyklu migracyjnym</a:t>
            </a:r>
          </a:p>
          <a:p>
            <a:pPr marL="0" indent="0">
              <a:spcBef>
                <a:spcPct val="70000"/>
              </a:spcBef>
              <a:buNone/>
            </a:pPr>
            <a:r>
              <a:rPr lang="pl-PL" sz="1600" b="1" dirty="0"/>
              <a:t>	</a:t>
            </a:r>
            <a:r>
              <a:rPr lang="pl-PL" sz="1600" dirty="0">
                <a:sym typeface="Wingdings" panose="05000000000000000000" pitchFamily="2" charset="2"/>
              </a:rPr>
              <a:t> duży udział migrantów czasowych</a:t>
            </a:r>
          </a:p>
          <a:p>
            <a:pPr marL="0" indent="0">
              <a:spcBef>
                <a:spcPct val="70000"/>
              </a:spcBef>
              <a:buNone/>
            </a:pPr>
            <a:r>
              <a:rPr lang="pl-PL" sz="1600" dirty="0">
                <a:sym typeface="Wingdings" panose="05000000000000000000" pitchFamily="2" charset="2"/>
              </a:rPr>
              <a:t>	 słabo rozwinięta gospodarka etniczna</a:t>
            </a:r>
          </a:p>
          <a:p>
            <a:pPr marL="0" indent="0">
              <a:spcBef>
                <a:spcPct val="70000"/>
              </a:spcBef>
              <a:buNone/>
            </a:pPr>
            <a:r>
              <a:rPr lang="pl-PL" sz="1600" dirty="0">
                <a:sym typeface="Wingdings" panose="05000000000000000000" pitchFamily="2" charset="2"/>
              </a:rPr>
              <a:t>	 „rynek imigracyjny” zdominowany przez kilka nacji</a:t>
            </a:r>
          </a:p>
          <a:p>
            <a:pPr marL="0" indent="0">
              <a:spcBef>
                <a:spcPct val="70000"/>
              </a:spcBef>
              <a:buNone/>
            </a:pPr>
            <a:endParaRPr lang="pl-PL" sz="1600" dirty="0">
              <a:sym typeface="Wingdings" panose="05000000000000000000" pitchFamily="2" charset="2"/>
            </a:endParaRPr>
          </a:p>
          <a:p>
            <a:pPr marL="0" indent="0">
              <a:spcBef>
                <a:spcPct val="70000"/>
              </a:spcBef>
              <a:buNone/>
            </a:pPr>
            <a:r>
              <a:rPr lang="pl-PL" sz="1600" dirty="0">
                <a:sym typeface="Wingdings" panose="05000000000000000000" pitchFamily="2" charset="2"/>
              </a:rPr>
              <a:t>	 dominująca rola migracji zarobkowych // ekonomizacja migracji // przekonanie (władz 	centralnych) o niewielkich potrzebach integracyjnych</a:t>
            </a:r>
            <a:endParaRPr lang="pl-PL" sz="1600" dirty="0"/>
          </a:p>
          <a:p>
            <a:pPr>
              <a:spcBef>
                <a:spcPct val="70000"/>
              </a:spcBef>
              <a:buFont typeface="Wingdings" panose="05000000000000000000" pitchFamily="2" charset="2"/>
              <a:buChar char="q"/>
            </a:pPr>
            <a:endParaRPr lang="pl-PL" sz="2000" b="1" dirty="0"/>
          </a:p>
          <a:p>
            <a:pPr marL="0" indent="0">
              <a:spcBef>
                <a:spcPct val="70000"/>
              </a:spcBef>
              <a:buNone/>
            </a:pPr>
            <a:endParaRPr lang="pl-PL" sz="2000" dirty="0"/>
          </a:p>
          <a:p>
            <a:pPr marL="0" indent="0">
              <a:spcBef>
                <a:spcPct val="70000"/>
              </a:spcBef>
              <a:buNone/>
            </a:pP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631394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4E56135-7E87-4BFB-9D7A-2C1B36203E61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796136" y="6525344"/>
            <a:ext cx="210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Źródło: Górny et al. 2023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250467"/>
            <a:ext cx="1240014" cy="591892"/>
          </a:xfrm>
          <a:prstGeom prst="rect">
            <a:avLst/>
          </a:prstGeom>
        </p:spPr>
      </p:pic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193420" y="688430"/>
          <a:ext cx="7114883" cy="504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13657" y="47944"/>
            <a:ext cx="8830343" cy="504056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Migranci – uciekinierzy – uchodźcy: podstawowe cechy strukturalne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8724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4E56135-7E87-4BFB-9D7A-2C1B36203E61}" type="slidenum">
              <a:rPr lang="pl-PL" smtClean="0"/>
              <a:pPr/>
              <a:t>31</a:t>
            </a:fld>
            <a:endParaRPr lang="pl-PL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547"/>
            <a:ext cx="8676456" cy="420010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Integracja na poziomie rynku pracy: wzorce (2022)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0" y="424557"/>
            <a:ext cx="8517912" cy="5088033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657632" y="764704"/>
            <a:ext cx="3486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Przyczyny braku aktywności:</a:t>
            </a:r>
          </a:p>
          <a:p>
            <a:pPr marL="285750" indent="-285750">
              <a:buFontTx/>
              <a:buChar char="-"/>
            </a:pPr>
            <a:r>
              <a:rPr lang="pl-PL" dirty="0"/>
              <a:t>Obowiązki opiekuńcze (25-40%)</a:t>
            </a:r>
          </a:p>
          <a:p>
            <a:pPr marL="285750" indent="-285750">
              <a:buFontTx/>
              <a:buChar char="-"/>
            </a:pPr>
            <a:r>
              <a:rPr lang="pl-PL" dirty="0"/>
              <a:t>Sytuacja zdrowotna (10-18%)</a:t>
            </a:r>
          </a:p>
          <a:p>
            <a:pPr marL="285750" indent="-285750">
              <a:buFontTx/>
              <a:buChar char="-"/>
            </a:pPr>
            <a:r>
              <a:rPr lang="pl-PL" dirty="0"/>
              <a:t>Wiek (10-20%)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355976" y="6538912"/>
            <a:ext cx="4782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Źródło: Sondaż migrantów z Ukrainy w Polsce (OBM/CESS 2022) </a:t>
            </a:r>
          </a:p>
        </p:txBody>
      </p:sp>
    </p:spTree>
    <p:extLst>
      <p:ext uri="{BB962C8B-B14F-4D97-AF65-F5344CB8AC3E}">
        <p14:creationId xmlns:p14="http://schemas.microsoft.com/office/powerpoint/2010/main" val="295666504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4E56135-7E87-4BFB-9D7A-2C1B36203E61}" type="slidenum">
              <a:rPr lang="pl-PL" smtClean="0"/>
              <a:pPr/>
              <a:t>32</a:t>
            </a:fld>
            <a:endParaRPr lang="pl-PL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547"/>
            <a:ext cx="8676456" cy="420010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Integracja na poziomie rynku pracy: wzorce (2022)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4E209C7-6B7A-4FFE-81B6-34E66D085E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2" y="445425"/>
            <a:ext cx="5831344" cy="6046204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4355976" y="6538912"/>
            <a:ext cx="4782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Źródło: Sondaż migrantów z Ukrainy w Polsce (OBM/CESS 2022) </a:t>
            </a:r>
          </a:p>
        </p:txBody>
      </p:sp>
    </p:spTree>
    <p:extLst>
      <p:ext uri="{BB962C8B-B14F-4D97-AF65-F5344CB8AC3E}">
        <p14:creationId xmlns:p14="http://schemas.microsoft.com/office/powerpoint/2010/main" val="206425793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3015" y="7557"/>
            <a:ext cx="7992690" cy="788332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800" b="1" dirty="0">
                <a:solidFill>
                  <a:srgbClr val="002060"/>
                </a:solidFill>
                <a:cs typeface="Arial" pitchFamily="34" charset="0"/>
              </a:rPr>
              <a:t>Integracja na poziomie rynku pracy: wzorce</a:t>
            </a:r>
            <a:br>
              <a:rPr lang="pl-PL" sz="2800" b="1" dirty="0">
                <a:solidFill>
                  <a:srgbClr val="002060"/>
                </a:solidFill>
                <a:cs typeface="Arial" pitchFamily="34" charset="0"/>
              </a:rPr>
            </a:br>
            <a:r>
              <a:rPr lang="pl-PL" sz="2000" b="1" dirty="0">
                <a:solidFill>
                  <a:srgbClr val="002060"/>
                </a:solidFill>
                <a:cs typeface="Arial" pitchFamily="34" charset="0"/>
              </a:rPr>
              <a:t>I kwartał 2023</a:t>
            </a:r>
            <a:endParaRPr lang="en-GB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932040" y="888255"/>
            <a:ext cx="3287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Ale </a:t>
            </a:r>
            <a:r>
              <a:rPr lang="pl-PL" sz="1600" b="1" dirty="0">
                <a:sym typeface="Wingdings" panose="05000000000000000000" pitchFamily="2" charset="2"/>
              </a:rPr>
              <a:t> l</a:t>
            </a:r>
            <a:r>
              <a:rPr lang="pl-PL" sz="1600" b="1" dirty="0"/>
              <a:t>okalizacja głównej pracy!!!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19175"/>
            <a:ext cx="3743569" cy="2246142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325030" y="888255"/>
            <a:ext cx="3550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Status na rynku pracy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311745"/>
            <a:ext cx="3288730" cy="197323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050" y="4088603"/>
            <a:ext cx="4640500" cy="2639318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399941" y="3808269"/>
            <a:ext cx="3875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Struktura kwalifikacji według typu/miejsca pracy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577488" y="6204701"/>
            <a:ext cx="2737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i="1" dirty="0"/>
              <a:t>Źródło: Sondaż migrantów z Ukrainy w Polsce (OBM/CESS 2023) </a:t>
            </a:r>
          </a:p>
        </p:txBody>
      </p:sp>
    </p:spTree>
    <p:extLst>
      <p:ext uri="{BB962C8B-B14F-4D97-AF65-F5344CB8AC3E}">
        <p14:creationId xmlns:p14="http://schemas.microsoft.com/office/powerpoint/2010/main" val="394178723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4E56135-7E87-4BFB-9D7A-2C1B36203E61}" type="slidenum">
              <a:rPr lang="pl-PL" smtClean="0"/>
              <a:pPr/>
              <a:t>34</a:t>
            </a:fld>
            <a:endParaRPr lang="pl-PL" dirty="0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03432"/>
            <a:ext cx="8676456" cy="268138"/>
          </a:xfrm>
          <a:noFill/>
        </p:spPr>
        <p:txBody>
          <a:bodyPr>
            <a:noAutofit/>
          </a:bodyPr>
          <a:lstStyle/>
          <a:p>
            <a:pPr algn="l"/>
            <a:r>
              <a:rPr lang="pl-PL" sz="1800" b="1" dirty="0">
                <a:solidFill>
                  <a:srgbClr val="002060"/>
                </a:solidFill>
                <a:cs typeface="Arial" pitchFamily="34" charset="0"/>
              </a:rPr>
              <a:t>Efekty krańcowe dla pracy w Polsce i w Ukrainie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70"/>
            <a:ext cx="6266637" cy="470902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4547"/>
            <a:ext cx="8676456" cy="4200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Integracja na poziomie rynku pracy: uwarunkowania (2023)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4355976" y="6538912"/>
            <a:ext cx="4782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Źródło: Sondaż migrantów z Ukrainy w Polsce (OBM/CESS 2023) 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idx="1"/>
          </p:nvPr>
        </p:nvSpPr>
        <p:spPr>
          <a:xfrm>
            <a:off x="6084168" y="834709"/>
            <a:ext cx="3054321" cy="4828443"/>
          </a:xfrm>
          <a:solidFill>
            <a:schemeClr val="accent1">
              <a:alpha val="86000"/>
            </a:schemeClr>
          </a:solidFill>
        </p:spPr>
        <p:txBody>
          <a:bodyPr>
            <a:noAutofit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pl-PL" sz="1800" b="1" dirty="0">
                <a:solidFill>
                  <a:schemeClr val="bg1"/>
                </a:solidFill>
              </a:rPr>
              <a:t>Wybrane wnioski: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bg1"/>
                </a:solidFill>
              </a:rPr>
              <a:t>Duże znaczenie sytuacji rodzinnej (obowiązki opiekuńcze ale też obecność partnera)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bg1"/>
                </a:solidFill>
              </a:rPr>
              <a:t>Edukacja wyższa – czy ważna?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bg1"/>
                </a:solidFill>
              </a:rPr>
              <a:t>Nieoczywisty wpływ kompetencji językowych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bg1"/>
                </a:solidFill>
              </a:rPr>
              <a:t>Duże znaczenie innych aktywów / kapitałów (finansowych i społecznych)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bg1"/>
                </a:solidFill>
              </a:rPr>
              <a:t>Silna korelacja planów migracyjnych i pozycji na rynku pracy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bg1"/>
                </a:solidFill>
              </a:rPr>
              <a:t>Kwalifikacje…</a:t>
            </a:r>
          </a:p>
        </p:txBody>
      </p:sp>
    </p:spTree>
    <p:extLst>
      <p:ext uri="{BB962C8B-B14F-4D97-AF65-F5344CB8AC3E}">
        <p14:creationId xmlns:p14="http://schemas.microsoft.com/office/powerpoint/2010/main" val="335220332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4E56135-7E87-4BFB-9D7A-2C1B36203E61}" type="slidenum">
              <a:rPr lang="pl-PL" smtClean="0"/>
              <a:pPr/>
              <a:t>35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12" y="1274326"/>
            <a:ext cx="8456618" cy="4674954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67544" y="57056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Obecność uchodźców w sektorach rynku pracy wymagających kwalifikacji ale …</a:t>
            </a:r>
          </a:p>
          <a:p>
            <a:r>
              <a:rPr lang="pl-PL" b="1" dirty="0"/>
              <a:t>subiektywne niedopasowanie na rynku pracy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547"/>
            <a:ext cx="8676456" cy="420010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Integracja na poziomie rynku pracy: wyzwania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2843808" y="6538912"/>
            <a:ext cx="6294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Źródło: Sondaż migrantów z Ukrainy w Polsce (OBM/CESS 2023) (Górny et al. 2023) </a:t>
            </a:r>
          </a:p>
        </p:txBody>
      </p:sp>
    </p:spTree>
    <p:extLst>
      <p:ext uri="{BB962C8B-B14F-4D97-AF65-F5344CB8AC3E}">
        <p14:creationId xmlns:p14="http://schemas.microsoft.com/office/powerpoint/2010/main" val="241840586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5580112" y="6263820"/>
            <a:ext cx="355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Źródło: Sondaż migrantów z Ukrainy w Polsce (OBM/CESS 2023) (Górny et al. 2023)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4E56135-7E87-4BFB-9D7A-2C1B36203E61}" type="slidenum">
              <a:rPr lang="pl-PL" smtClean="0"/>
              <a:pPr/>
              <a:t>36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19896"/>
            <a:ext cx="7344816" cy="520537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67544" y="381342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Zmiany pozycji zawodowej (ISCO) pomiędzy ostatnią pracą w Ukrainie i podjętą w Polsce </a:t>
            </a:r>
            <a:r>
              <a:rPr lang="pl-PL" sz="1600" b="1" dirty="0">
                <a:sym typeface="Wingdings" panose="05000000000000000000" pitchFamily="2" charset="2"/>
              </a:rPr>
              <a:t> przepływy</a:t>
            </a:r>
            <a:endParaRPr lang="pl-PL" sz="1600" b="1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547"/>
            <a:ext cx="8676456" cy="420010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Integracja na poziomie rynku pracy: wyzwania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0" y="5655762"/>
            <a:ext cx="5125437" cy="1216115"/>
          </a:xfrm>
          <a:solidFill>
            <a:schemeClr val="accent1">
              <a:alpha val="86000"/>
            </a:schemeClr>
          </a:solidFill>
        </p:spPr>
        <p:txBody>
          <a:bodyPr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pl-PL" sz="1400" b="1" dirty="0">
                <a:solidFill>
                  <a:schemeClr val="bg1"/>
                </a:solidFill>
              </a:rPr>
              <a:t>Czynniki skorelowane z niedopasowaniem na rynku pracy: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bg1"/>
                </a:solidFill>
              </a:rPr>
              <a:t>Wysoka pozycja zawodowa w UKR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bg1"/>
                </a:solidFill>
              </a:rPr>
              <a:t>Długie doświadczenie zawodowe w UKR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bg1"/>
                </a:solidFill>
              </a:rPr>
              <a:t>Język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bg1"/>
                </a:solidFill>
              </a:rPr>
              <a:t>Inne czynniki? (jakość edukacji?)</a:t>
            </a:r>
            <a:endParaRPr lang="pl-PL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2087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-1"/>
            <a:ext cx="7886700" cy="515845"/>
          </a:xfrm>
        </p:spPr>
        <p:txBody>
          <a:bodyPr>
            <a:noAutofit/>
          </a:bodyPr>
          <a:lstStyle/>
          <a:p>
            <a:pPr algn="l"/>
            <a:r>
              <a:rPr lang="pl-PL" sz="2800" b="1" dirty="0">
                <a:solidFill>
                  <a:srgbClr val="002060"/>
                </a:solidFill>
                <a:latin typeface="+mn-lt"/>
              </a:rPr>
              <a:t>Wnioski / obszary problemowe</a:t>
            </a:r>
            <a:endParaRPr lang="en-A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404664"/>
            <a:ext cx="8964488" cy="59046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2000" dirty="0"/>
              <a:t>Zmiana sytuacji migracyjnej Polski </a:t>
            </a:r>
            <a:r>
              <a:rPr lang="pl-PL" sz="2000" dirty="0">
                <a:sym typeface="Wingdings" panose="05000000000000000000" pitchFamily="2" charset="2"/>
              </a:rPr>
              <a:t> oczywista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2000" dirty="0">
                <a:sym typeface="Wingdings" panose="05000000000000000000" pitchFamily="2" charset="2"/>
              </a:rPr>
              <a:t>Ale: na ile jesteśmy w stanie zarządzać procesem (TERAZ i W PRZYSZŁOŚCI)  kontrolowana transformacja?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l-PL" sz="20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l-PL" sz="20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l-PL" sz="20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l-PL" sz="20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l-PL" sz="20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l-PL" sz="20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l-PL" sz="20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l-PL" sz="20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l-PL" sz="20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2000" b="1" dirty="0"/>
              <a:t>Model rozwoju ekonomicznego a migracje </a:t>
            </a:r>
            <a:r>
              <a:rPr lang="pl-PL" sz="2000" dirty="0">
                <a:sym typeface="Wingdings" panose="05000000000000000000" pitchFamily="2" charset="2"/>
              </a:rPr>
              <a:t> krótko- i długookresowe konsekwencje (także NIEOCZEKIWANE  </a:t>
            </a:r>
            <a:r>
              <a:rPr lang="pl-PL" sz="2000" dirty="0" err="1">
                <a:sym typeface="Wingdings" panose="05000000000000000000" pitchFamily="2" charset="2"/>
              </a:rPr>
              <a:t>cascading</a:t>
            </a:r>
            <a:r>
              <a:rPr lang="pl-PL" sz="2000" dirty="0">
                <a:sym typeface="Wingdings" panose="05000000000000000000" pitchFamily="2" charset="2"/>
              </a:rPr>
              <a:t> and </a:t>
            </a:r>
            <a:r>
              <a:rPr lang="pl-PL" sz="2000" dirty="0" err="1">
                <a:sym typeface="Wingdings" panose="05000000000000000000" pitchFamily="2" charset="2"/>
              </a:rPr>
              <a:t>compounding</a:t>
            </a:r>
            <a:r>
              <a:rPr lang="pl-PL" sz="2000" dirty="0">
                <a:sym typeface="Wingdings" panose="05000000000000000000" pitchFamily="2" charset="2"/>
              </a:rPr>
              <a:t> </a:t>
            </a:r>
            <a:r>
              <a:rPr lang="pl-PL" sz="2000" dirty="0" err="1">
                <a:sym typeface="Wingdings" panose="05000000000000000000" pitchFamily="2" charset="2"/>
              </a:rPr>
              <a:t>effects</a:t>
            </a:r>
            <a:r>
              <a:rPr lang="pl-PL" sz="2000" dirty="0">
                <a:sym typeface="Wingdings" panose="05000000000000000000" pitchFamily="2" charset="2"/>
              </a:rPr>
              <a:t> (</a:t>
            </a:r>
            <a:r>
              <a:rPr lang="pl-PL" sz="2000" dirty="0" err="1">
                <a:sym typeface="Wingdings" panose="05000000000000000000" pitchFamily="2" charset="2"/>
              </a:rPr>
              <a:t>Kilkey</a:t>
            </a:r>
            <a:r>
              <a:rPr lang="pl-PL" sz="2000" dirty="0">
                <a:sym typeface="Wingdings" panose="05000000000000000000" pitchFamily="2" charset="2"/>
              </a:rPr>
              <a:t> et al. 2023)) // </a:t>
            </a:r>
            <a:r>
              <a:rPr lang="pl-PL" sz="2000" b="1" dirty="0">
                <a:sym typeface="Wingdings" panose="05000000000000000000" pitchFamily="2" charset="2"/>
              </a:rPr>
              <a:t>czy wiemy, czego potrzebujemy / będziemy potrzebować?</a:t>
            </a:r>
            <a:endParaRPr lang="pl-PL" sz="2000" b="1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2000" dirty="0">
                <a:sym typeface="Wingdings" panose="05000000000000000000" pitchFamily="2" charset="2"/>
              </a:rPr>
              <a:t>Źródła podaży pracy za granicą i możliwości / umiejętności jej pozyskiwania </a:t>
            </a:r>
            <a:r>
              <a:rPr lang="pl-PL" sz="2000" b="1" dirty="0">
                <a:sym typeface="Wingdings" panose="05000000000000000000" pitchFamily="2" charset="2"/>
              </a:rPr>
              <a:t>(?)</a:t>
            </a:r>
          </a:p>
          <a:p>
            <a:pPr>
              <a:lnSpc>
                <a:spcPct val="150000"/>
              </a:lnSpc>
              <a:spcBef>
                <a:spcPct val="70000"/>
              </a:spcBef>
              <a:buFont typeface="Wingdings" panose="05000000000000000000" pitchFamily="2" charset="2"/>
              <a:buChar char="§"/>
            </a:pPr>
            <a:endParaRPr lang="pl-PL" sz="2000" dirty="0">
              <a:sym typeface="Wingdings" panose="05000000000000000000" pitchFamily="2" charset="2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39552" y="1628800"/>
            <a:ext cx="7272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Kanały legalnej imigracji zarobkowej, 2018-2023 (I połowa)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53002"/>
            <a:ext cx="4392488" cy="3062071"/>
          </a:xfrm>
          <a:prstGeom prst="rect">
            <a:avLst/>
          </a:prstGeom>
        </p:spPr>
      </p:pic>
      <p:sp>
        <p:nvSpPr>
          <p:cNvPr id="7" name="Prostokąt: zaokrąglone rogi 8">
            <a:extLst>
              <a:ext uri="{FF2B5EF4-FFF2-40B4-BE49-F238E27FC236}">
                <a16:creationId xmlns:a16="http://schemas.microsoft.com/office/drawing/2014/main" id="{4549584C-5688-4744-A723-804544CC3052}"/>
              </a:ext>
            </a:extLst>
          </p:cNvPr>
          <p:cNvSpPr/>
          <p:nvPr/>
        </p:nvSpPr>
        <p:spPr>
          <a:xfrm>
            <a:off x="5364088" y="2132856"/>
            <a:ext cx="2959553" cy="2559453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Zezwolenia na pracę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(2022-2023)	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Ukrain</a:t>
            </a:r>
            <a:r>
              <a:rPr lang="pl-PL" sz="1400" dirty="0">
                <a:solidFill>
                  <a:schemeClr val="tx1"/>
                </a:solidFill>
              </a:rPr>
              <a:t>a</a:t>
            </a:r>
            <a:r>
              <a:rPr lang="en-US" sz="1400" dirty="0">
                <a:solidFill>
                  <a:schemeClr val="tx1"/>
                </a:solidFill>
              </a:rPr>
              <a:t>	23,7%</a:t>
            </a:r>
            <a:r>
              <a:rPr lang="pl-PL" sz="1400" dirty="0">
                <a:solidFill>
                  <a:schemeClr val="tx1"/>
                </a:solidFill>
              </a:rPr>
              <a:t> ↓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</a:t>
            </a:r>
            <a:r>
              <a:rPr lang="pl-PL" sz="1400" dirty="0" err="1">
                <a:solidFill>
                  <a:schemeClr val="tx1"/>
                </a:solidFill>
              </a:rPr>
              <a:t>iałoruś</a:t>
            </a:r>
            <a:r>
              <a:rPr lang="en-US" sz="1400" dirty="0">
                <a:solidFill>
                  <a:schemeClr val="tx1"/>
                </a:solidFill>
              </a:rPr>
              <a:t>	12.5% ↓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G</a:t>
            </a:r>
            <a:r>
              <a:rPr lang="pl-PL" sz="1400" dirty="0" err="1">
                <a:solidFill>
                  <a:schemeClr val="tx1"/>
                </a:solidFill>
              </a:rPr>
              <a:t>ruzja</a:t>
            </a:r>
            <a:r>
              <a:rPr lang="en-US" sz="1400" dirty="0">
                <a:solidFill>
                  <a:schemeClr val="tx1"/>
                </a:solidFill>
              </a:rPr>
              <a:t>	51.2% ↓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Mo</a:t>
            </a:r>
            <a:r>
              <a:rPr lang="pl-PL" sz="1400" dirty="0">
                <a:solidFill>
                  <a:schemeClr val="tx1"/>
                </a:solidFill>
              </a:rPr>
              <a:t>l</a:t>
            </a:r>
            <a:r>
              <a:rPr lang="en-US" sz="1400" dirty="0">
                <a:solidFill>
                  <a:schemeClr val="tx1"/>
                </a:solidFill>
              </a:rPr>
              <a:t>do</a:t>
            </a:r>
            <a:r>
              <a:rPr lang="pl-PL" sz="1400" dirty="0">
                <a:solidFill>
                  <a:schemeClr val="tx1"/>
                </a:solidFill>
              </a:rPr>
              <a:t>w</a:t>
            </a:r>
            <a:r>
              <a:rPr lang="en-US" sz="1400" dirty="0">
                <a:solidFill>
                  <a:schemeClr val="tx1"/>
                </a:solidFill>
              </a:rPr>
              <a:t>a	27.0% ↓</a:t>
            </a:r>
            <a:endParaRPr lang="pl-PL" sz="1400" dirty="0">
              <a:solidFill>
                <a:schemeClr val="tx1"/>
              </a:solidFill>
            </a:endParaRPr>
          </a:p>
          <a:p>
            <a:pPr algn="ctr"/>
            <a:endParaRPr lang="pl-PL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Indi</a:t>
            </a:r>
            <a:r>
              <a:rPr lang="pl-PL" sz="1400" dirty="0">
                <a:solidFill>
                  <a:schemeClr val="tx1"/>
                </a:solidFill>
              </a:rPr>
              <a:t>e</a:t>
            </a:r>
            <a:r>
              <a:rPr lang="en-US" sz="1400" dirty="0">
                <a:solidFill>
                  <a:schemeClr val="tx1"/>
                </a:solidFill>
              </a:rPr>
              <a:t>	40.0% ↑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Tur</a:t>
            </a:r>
            <a:r>
              <a:rPr lang="pl-PL" sz="1400" dirty="0" err="1">
                <a:solidFill>
                  <a:schemeClr val="tx1"/>
                </a:solidFill>
              </a:rPr>
              <a:t>cja</a:t>
            </a:r>
            <a:r>
              <a:rPr lang="en-US" sz="1400" dirty="0">
                <a:solidFill>
                  <a:schemeClr val="tx1"/>
                </a:solidFill>
              </a:rPr>
              <a:t>	36.1% ↑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Nepal	58.6% ↑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Banglades</a:t>
            </a:r>
            <a:r>
              <a:rPr lang="pl-PL" sz="1400" dirty="0">
                <a:solidFill>
                  <a:schemeClr val="tx1"/>
                </a:solidFill>
              </a:rPr>
              <a:t>z</a:t>
            </a:r>
            <a:r>
              <a:rPr lang="en-US" sz="1400" dirty="0">
                <a:solidFill>
                  <a:schemeClr val="tx1"/>
                </a:solidFill>
              </a:rPr>
              <a:t>	96.1% ↑</a:t>
            </a:r>
          </a:p>
          <a:p>
            <a:pPr algn="ctr"/>
            <a:endParaRPr lang="pl-PL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3628"/>
            <a:ext cx="7992690" cy="420010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800" b="1" dirty="0">
                <a:solidFill>
                  <a:srgbClr val="002060"/>
                </a:solidFill>
              </a:rPr>
              <a:t>Wnioski / obszary problemowe</a:t>
            </a:r>
            <a:endParaRPr lang="en-GB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4E56135-7E87-4BFB-9D7A-2C1B36203E61}" type="slidenum">
              <a:rPr lang="pl-PL" smtClean="0"/>
              <a:pPr/>
              <a:t>38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597666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2000" dirty="0"/>
              <a:t>Aktualna sytuacja Polski </a:t>
            </a:r>
            <a:r>
              <a:rPr lang="pl-PL" sz="2000" dirty="0">
                <a:sym typeface="Wingdings" panose="05000000000000000000" pitchFamily="2" charset="2"/>
              </a:rPr>
              <a:t> </a:t>
            </a:r>
            <a:r>
              <a:rPr lang="pl-PL" sz="2000" b="1" dirty="0">
                <a:sym typeface="Wingdings" panose="05000000000000000000" pitchFamily="2" charset="2"/>
              </a:rPr>
              <a:t>po raz pierwszy w historii realne wyzwania integracyjne </a:t>
            </a:r>
            <a:r>
              <a:rPr lang="pl-PL" sz="2000" dirty="0">
                <a:sym typeface="Wingdings" panose="05000000000000000000" pitchFamily="2" charset="2"/>
              </a:rPr>
              <a:t> czy i na ile możemy odwoływać się do doświadczeń innych krajów?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2000" b="1" dirty="0">
                <a:sym typeface="Wingdings" panose="05000000000000000000" pitchFamily="2" charset="2"/>
              </a:rPr>
              <a:t>Czy i na ile powinniśmy skupić się na przypadku UKR</a:t>
            </a:r>
            <a:r>
              <a:rPr lang="pl-PL" sz="2000" dirty="0">
                <a:sym typeface="Wingdings" panose="05000000000000000000" pitchFamily="2" charset="2"/>
              </a:rPr>
              <a:t>?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2000" b="1" dirty="0"/>
              <a:t>Efekty…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9A3F926-8202-4462-BF03-F37DD4D42950}"/>
              </a:ext>
            </a:extLst>
          </p:cNvPr>
          <p:cNvSpPr/>
          <p:nvPr/>
        </p:nvSpPr>
        <p:spPr>
          <a:xfrm>
            <a:off x="107504" y="2290858"/>
            <a:ext cx="4608512" cy="3770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pl-PL" sz="1600" b="1" dirty="0">
                <a:sym typeface="Wingdings" panose="05000000000000000000" pitchFamily="2" charset="2"/>
              </a:rPr>
              <a:t>Dla kraju przyjmującego</a:t>
            </a:r>
            <a:r>
              <a:rPr lang="pl-PL" sz="1600" b="1" dirty="0">
                <a:cs typeface="Arial" charset="0"/>
              </a:rPr>
              <a:t>: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à"/>
            </a:pPr>
            <a:r>
              <a:rPr lang="pl-PL" sz="1600" b="1" dirty="0">
                <a:cs typeface="Arial" charset="0"/>
              </a:rPr>
              <a:t>Rynek pracy</a:t>
            </a:r>
            <a:r>
              <a:rPr lang="pl-PL" sz="1600" dirty="0">
                <a:cs typeface="Arial" charset="0"/>
              </a:rPr>
              <a:t>:</a:t>
            </a:r>
            <a:r>
              <a:rPr lang="en-US" sz="1600" dirty="0">
                <a:cs typeface="Arial" charset="0"/>
              </a:rPr>
              <a:t> </a:t>
            </a:r>
            <a:r>
              <a:rPr lang="pl-PL" sz="1600" dirty="0">
                <a:cs typeface="Arial" charset="0"/>
              </a:rPr>
              <a:t>pozytywne / bardzo pozytywne efekty w krótkim okresie oraz kilka istotnych wyzwań  (niedopasowania kompetencyjne, osoby nieaktywne i bezrobotne)</a:t>
            </a:r>
            <a:endParaRPr lang="en-US" sz="1600" dirty="0">
              <a:cs typeface="Arial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à"/>
            </a:pPr>
            <a:r>
              <a:rPr lang="pl-PL" sz="1600" b="1" dirty="0">
                <a:cs typeface="Arial" charset="0"/>
              </a:rPr>
              <a:t>Możliwości:</a:t>
            </a:r>
            <a:r>
              <a:rPr lang="en-US" sz="1600" dirty="0">
                <a:cs typeface="Arial" charset="0"/>
              </a:rPr>
              <a:t> </a:t>
            </a:r>
            <a:r>
              <a:rPr lang="pl-PL" sz="1600" dirty="0">
                <a:cs typeface="Arial" charset="0"/>
              </a:rPr>
              <a:t>poziom wykształcenia, bardzo wysoka aktywność na poziomie podnoszę kompetencji i gotowość do doskonalenia się (język, kompetencje miękkie)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à"/>
            </a:pPr>
            <a:r>
              <a:rPr lang="pl-PL" sz="1600" dirty="0">
                <a:cs typeface="Arial" charset="0"/>
              </a:rPr>
              <a:t>Efekty fiskalne ... pamiętajmy o </a:t>
            </a:r>
            <a:r>
              <a:rPr lang="pl-PL" sz="1600" b="1" dirty="0">
                <a:cs typeface="Arial" charset="0"/>
              </a:rPr>
              <a:t>kontrybucji!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à"/>
            </a:pPr>
            <a:r>
              <a:rPr lang="pl-PL" sz="1600" b="1" dirty="0">
                <a:cs typeface="Arial" charset="0"/>
              </a:rPr>
              <a:t>Bariery: zasoby i możliwości realizacji działań integracyjnych </a:t>
            </a:r>
            <a:endParaRPr lang="pl-PL" sz="1600" dirty="0">
              <a:cs typeface="Arial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à"/>
            </a:pPr>
            <a:r>
              <a:rPr lang="pl-PL" sz="1600" b="1" dirty="0">
                <a:cs typeface="Arial" charset="0"/>
              </a:rPr>
              <a:t>Usługi publiczne</a:t>
            </a:r>
            <a:r>
              <a:rPr lang="pl-PL" sz="1600" dirty="0">
                <a:cs typeface="Arial" charset="0"/>
              </a:rPr>
              <a:t>: dostarczanie i podział kosztów</a:t>
            </a:r>
            <a:endParaRPr lang="en-US" sz="1600" dirty="0">
              <a:cs typeface="Arial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à"/>
            </a:pPr>
            <a:r>
              <a:rPr lang="pl-PL" sz="1600" b="1" dirty="0">
                <a:cs typeface="Arial" charset="0"/>
              </a:rPr>
              <a:t>Postawy jako istotny (i często pomijany) temat</a:t>
            </a:r>
            <a:endParaRPr lang="en-US" sz="1600" dirty="0">
              <a:cs typeface="Arial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C9D72EE-2DE8-4D4C-B866-7437D7BED4CB}"/>
              </a:ext>
            </a:extLst>
          </p:cNvPr>
          <p:cNvSpPr/>
          <p:nvPr/>
        </p:nvSpPr>
        <p:spPr>
          <a:xfrm>
            <a:off x="5037513" y="1916832"/>
            <a:ext cx="3960440" cy="21775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pl-PL" sz="1600" b="1" dirty="0">
                <a:sym typeface="Wingdings" panose="05000000000000000000" pitchFamily="2" charset="2"/>
              </a:rPr>
              <a:t>Dla migrantów:</a:t>
            </a:r>
            <a:endParaRPr lang="pl-PL" sz="1600" b="1" dirty="0">
              <a:cs typeface="Arial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à"/>
            </a:pPr>
            <a:r>
              <a:rPr lang="pl-PL" sz="1600" dirty="0">
                <a:cs typeface="Arial" charset="0"/>
              </a:rPr>
              <a:t>W powszechnym przekonaniu grupa homogeniczna – czy tak jest w istocie? </a:t>
            </a:r>
            <a:r>
              <a:rPr lang="pl-PL" sz="1600" dirty="0">
                <a:cs typeface="Arial" charset="0"/>
                <a:sym typeface="Wingdings" panose="05000000000000000000" pitchFamily="2" charset="2"/>
              </a:rPr>
              <a:t> brać pod uwagę </a:t>
            </a:r>
            <a:r>
              <a:rPr lang="pl-PL" sz="1600" b="1" dirty="0">
                <a:cs typeface="Arial" charset="0"/>
                <a:sym typeface="Wingdings" panose="05000000000000000000" pitchFamily="2" charset="2"/>
              </a:rPr>
              <a:t>INDYWIDUALNE SPRAWSTWO </a:t>
            </a:r>
            <a:r>
              <a:rPr lang="pl-PL" sz="1600" dirty="0">
                <a:cs typeface="Arial" charset="0"/>
                <a:sym typeface="Wingdings" panose="05000000000000000000" pitchFamily="2" charset="2"/>
              </a:rPr>
              <a:t>(plany i aspiracje)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à"/>
            </a:pPr>
            <a:r>
              <a:rPr lang="pl-PL" sz="1600" b="1" dirty="0">
                <a:cs typeface="Arial" charset="0"/>
              </a:rPr>
              <a:t>Recepcja czy integracja?</a:t>
            </a:r>
            <a:endParaRPr lang="en-US" sz="1600" b="1" dirty="0">
              <a:cs typeface="Arial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à"/>
            </a:pPr>
            <a:r>
              <a:rPr lang="en-US" sz="1600" b="1" dirty="0">
                <a:cs typeface="Arial" charset="0"/>
              </a:rPr>
              <a:t>Digital refugees? </a:t>
            </a:r>
            <a:r>
              <a:rPr lang="en-US" sz="1600" dirty="0">
                <a:cs typeface="Arial" charset="0"/>
              </a:rPr>
              <a:t>(</a:t>
            </a:r>
            <a:r>
              <a:rPr lang="pl-PL" sz="1600" dirty="0">
                <a:cs typeface="Arial" charset="0"/>
              </a:rPr>
              <a:t>i co to może oznaczać w długim okresie</a:t>
            </a:r>
            <a:r>
              <a:rPr lang="en-US" sz="1600" dirty="0">
                <a:cs typeface="Arial" charset="0"/>
              </a:rPr>
              <a:t>)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34D48C4-CE59-4F5F-87E8-23862FB2CEC7}"/>
              </a:ext>
            </a:extLst>
          </p:cNvPr>
          <p:cNvSpPr/>
          <p:nvPr/>
        </p:nvSpPr>
        <p:spPr>
          <a:xfrm>
            <a:off x="5380821" y="4425052"/>
            <a:ext cx="3600400" cy="19312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pl-PL" sz="1600" b="1" dirty="0">
                <a:sym typeface="Wingdings" panose="05000000000000000000" pitchFamily="2" charset="2"/>
              </a:rPr>
              <a:t>Dla Ukrainy</a:t>
            </a:r>
            <a:r>
              <a:rPr lang="pl-PL" sz="1600" b="1" dirty="0">
                <a:cs typeface="Arial" charset="0"/>
              </a:rPr>
              <a:t>: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à"/>
            </a:pPr>
            <a:r>
              <a:rPr lang="pl-PL" sz="1600" dirty="0">
                <a:cs typeface="Arial" charset="0"/>
                <a:sym typeface="Wingdings" panose="05000000000000000000" pitchFamily="2" charset="2"/>
              </a:rPr>
              <a:t>Aktualne oczekiwania a rzeczywistość  </a:t>
            </a:r>
            <a:r>
              <a:rPr lang="pl-PL" sz="1600" b="1" dirty="0">
                <a:cs typeface="Arial" charset="0"/>
                <a:sym typeface="Wingdings" panose="05000000000000000000" pitchFamily="2" charset="2"/>
              </a:rPr>
              <a:t>przyszłość demograficzna?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à"/>
            </a:pPr>
            <a:r>
              <a:rPr lang="pl-PL" sz="1600" dirty="0">
                <a:cs typeface="Arial" charset="0"/>
                <a:sym typeface="Wingdings" panose="05000000000000000000" pitchFamily="2" charset="2"/>
              </a:rPr>
              <a:t>W wymiarze politycznym kluczowy element: </a:t>
            </a:r>
            <a:r>
              <a:rPr lang="pl-PL" sz="1600" b="1" dirty="0">
                <a:cs typeface="Arial" charset="0"/>
                <a:sym typeface="Wingdings" panose="05000000000000000000" pitchFamily="2" charset="2"/>
              </a:rPr>
              <a:t>drenaż mózgów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à"/>
            </a:pPr>
            <a:r>
              <a:rPr lang="pl-PL" sz="1600" b="1" dirty="0">
                <a:cs typeface="Arial" charset="0"/>
                <a:sym typeface="Wingdings" panose="05000000000000000000" pitchFamily="2" charset="2"/>
              </a:rPr>
              <a:t>Kluczowe pytanie (dla mnie): jak wykorzystać potencjał migracji?</a:t>
            </a:r>
            <a:endParaRPr lang="en-US" sz="16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07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992690" cy="404663"/>
          </a:xfrm>
          <a:noFill/>
        </p:spPr>
        <p:txBody>
          <a:bodyPr>
            <a:noAutofit/>
          </a:bodyPr>
          <a:lstStyle/>
          <a:p>
            <a:pPr algn="l"/>
            <a:r>
              <a:rPr lang="pl-PL" sz="2800" b="1" dirty="0">
                <a:solidFill>
                  <a:srgbClr val="002060"/>
                </a:solidFill>
              </a:rPr>
              <a:t>Wnioski / obszary problemowe</a:t>
            </a:r>
            <a:endParaRPr lang="pl-PL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66136" y="425023"/>
          <a:ext cx="8965144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4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/>
                        <a:t>Liczba uchodźców wojennych </a:t>
                      </a:r>
                      <a:r>
                        <a:rPr lang="pl-PL" sz="2000" baseline="0" dirty="0"/>
                        <a:t>(TPD)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/>
                        <a:t>1 mln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/>
                        <a:t>1.1 mln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/>
                        <a:t>Udział kobiet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/>
                        <a:t>Udział</a:t>
                      </a:r>
                      <a:r>
                        <a:rPr lang="pl-PL" sz="2000" baseline="0" dirty="0"/>
                        <a:t> dzieci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/>
                        <a:t>Udział</a:t>
                      </a:r>
                      <a:r>
                        <a:rPr lang="pl-PL" sz="2000" baseline="0" dirty="0"/>
                        <a:t> osób korzystających ze zorganizowanych miejsc pobytu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/>
                        <a:t>5-7%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/>
                        <a:t>Udział osób z wykształceniem wyższym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/>
                        <a:t>67%-75%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/>
                        <a:t>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/>
                        <a:t>Dobra</a:t>
                      </a:r>
                      <a:r>
                        <a:rPr lang="pl-PL" sz="2000" baseline="0" dirty="0"/>
                        <a:t> znajomość języka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/>
                        <a:t>10% (pisanie)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/>
                        <a:t>Strategia recepcyjna / integracyjna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Szybka integracja na poziomie rynku pracy (z możliwymi niedopasowaniami)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Długookresowa strategia integracyjna (przygotowanie</a:t>
                      </a:r>
                      <a:r>
                        <a:rPr lang="pl-PL" sz="2000" baseline="0" dirty="0"/>
                        <a:t> językowe i zawodowe </a:t>
                      </a:r>
                      <a:r>
                        <a:rPr lang="pl-PL" sz="2000" baseline="0" dirty="0">
                          <a:sym typeface="Wingdings" panose="05000000000000000000" pitchFamily="2" charset="2"/>
                        </a:rPr>
                        <a:t> rynek pracy)</a:t>
                      </a:r>
                      <a:endParaRPr lang="pl-P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FF0000"/>
                          </a:solidFill>
                        </a:rPr>
                        <a:t>Udział pracujących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rgbClr val="FF0000"/>
                          </a:solidFill>
                        </a:rPr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rgbClr val="FF0000"/>
                          </a:solidFill>
                        </a:rPr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FF0000"/>
                          </a:solidFill>
                        </a:rPr>
                        <a:t>Udział</a:t>
                      </a:r>
                      <a:r>
                        <a:rPr lang="pl-PL" sz="2000" b="1" baseline="0" dirty="0">
                          <a:solidFill>
                            <a:srgbClr val="FF0000"/>
                          </a:solidFill>
                        </a:rPr>
                        <a:t> osób pracujących zdalnie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rgbClr val="FF0000"/>
                          </a:solidFill>
                        </a:rPr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rgbClr val="FF0000"/>
                          </a:solidFill>
                        </a:rPr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4793536" y="6302603"/>
            <a:ext cx="4350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Źródło: Sondaż migrantów z Ukrainy w Polsce (OBM/CESS 2023) (Górny et al. 2023)  oraz IAB (2022; 2023)</a:t>
            </a:r>
          </a:p>
        </p:txBody>
      </p:sp>
    </p:spTree>
    <p:extLst>
      <p:ext uri="{BB962C8B-B14F-4D97-AF65-F5344CB8AC3E}">
        <p14:creationId xmlns:p14="http://schemas.microsoft.com/office/powerpoint/2010/main" val="40237018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48680"/>
          </a:xfrm>
        </p:spPr>
        <p:txBody>
          <a:bodyPr>
            <a:norm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</a:rPr>
              <a:t>Polska jako nowy kraj imigracji</a:t>
            </a:r>
            <a:endParaRPr lang="en-A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23050"/>
            <a:ext cx="7203755" cy="5837055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228184" y="6586277"/>
            <a:ext cx="14350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1200" i="1" dirty="0">
                <a:latin typeface="Calibri" pitchFamily="34" charset="0"/>
              </a:rPr>
              <a:t>Źródło: EUROSTAT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12" name="pole tekstowe 9"/>
          <p:cNvSpPr txBox="1">
            <a:spLocks noChangeArrowheads="1"/>
          </p:cNvSpPr>
          <p:nvPr/>
        </p:nvSpPr>
        <p:spPr bwMode="auto">
          <a:xfrm>
            <a:off x="683568" y="531531"/>
            <a:ext cx="8535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pl-PL" sz="2000" b="1" dirty="0"/>
              <a:t>Pierwsze dokumenty pobytowe wydawane w krajach UE</a:t>
            </a:r>
            <a:r>
              <a:rPr lang="en-US" sz="2000" b="1" dirty="0"/>
              <a:t>, </a:t>
            </a:r>
            <a:r>
              <a:rPr lang="pl-PL" sz="2000" b="1" dirty="0"/>
              <a:t>2011-2020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482411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033589" y="2294336"/>
            <a:ext cx="54983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900">
              <a:solidFill>
                <a:srgbClr val="000099"/>
              </a:solidFill>
              <a:latin typeface="Myriad Pro"/>
            </a:endParaRPr>
          </a:p>
        </p:txBody>
      </p:sp>
      <p:sp>
        <p:nvSpPr>
          <p:cNvPr id="29702" name="pole tekstowe 9"/>
          <p:cNvSpPr txBox="1">
            <a:spLocks noChangeArrowheads="1"/>
          </p:cNvSpPr>
          <p:nvPr/>
        </p:nvSpPr>
        <p:spPr bwMode="auto">
          <a:xfrm>
            <a:off x="107504" y="640819"/>
            <a:ext cx="8928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pl-PL" sz="2000" b="1" dirty="0"/>
              <a:t>Imigranci przebywający w Polsce (w wieku 18 i więcej lat, stan na grudzień 2016)</a:t>
            </a:r>
            <a:endParaRPr lang="pl-PL" sz="200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12874" y="57793"/>
            <a:ext cx="7875550" cy="34528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l-PL" sz="2400" b="1" dirty="0">
                <a:solidFill>
                  <a:srgbClr val="002060"/>
                </a:solidFill>
              </a:rPr>
              <a:t>Polska jako nowy kraj imigracji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672736" y="6573018"/>
            <a:ext cx="22322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1200" i="1" dirty="0">
                <a:latin typeface="Calibri" pitchFamily="34" charset="0"/>
              </a:rPr>
              <a:t>Source: CSO 2018</a:t>
            </a:r>
            <a:endParaRPr lang="en-US" sz="1200" i="1" dirty="0">
              <a:latin typeface="Calibri" pitchFamily="34" charset="0"/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id="{AECCD00E-3096-4872-83B4-01FA5CE9C0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6228184" cy="4814674"/>
          </a:xfrm>
          <a:prstGeom prst="rect">
            <a:avLst/>
          </a:prstGeom>
          <a:noFill/>
        </p:spPr>
      </p:pic>
      <p:sp>
        <p:nvSpPr>
          <p:cNvPr id="10" name="Prostokąt: zaokrąglone rogi 8">
            <a:extLst>
              <a:ext uri="{FF2B5EF4-FFF2-40B4-BE49-F238E27FC236}">
                <a16:creationId xmlns:a16="http://schemas.microsoft.com/office/drawing/2014/main" id="{C5F4154F-E1BC-4031-A7F3-8F27C71B2F94}"/>
              </a:ext>
            </a:extLst>
          </p:cNvPr>
          <p:cNvSpPr/>
          <p:nvPr/>
        </p:nvSpPr>
        <p:spPr>
          <a:xfrm>
            <a:off x="6084168" y="1278674"/>
            <a:ext cx="3062803" cy="4814674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744 tys.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Mężczyźni (67%)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Wiek produkcyjny (97%)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Ukraińcy (61%)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pl-PL" kern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2015: 284 </a:t>
            </a:r>
            <a:r>
              <a:rPr lang="pl-PL" kern="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tys</a:t>
            </a:r>
            <a:r>
              <a:rPr lang="pl-PL" kern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,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2016: 455 tys.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70% do 12 mies.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36% z </a:t>
            </a:r>
            <a:r>
              <a:rPr kumimoji="0" lang="pl-P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wykszt</a:t>
            </a:r>
            <a:r>
              <a:rPr lang="pl-PL" kern="0" noProof="0" dirty="0">
                <a:solidFill>
                  <a:prstClr val="black"/>
                </a:solidFill>
                <a:latin typeface="Calibri"/>
              </a:rPr>
              <a:t>. wyższym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Warszawa (22%)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ADFDA6C0-0855-44D2-9240-42C14026B32C}"/>
              </a:ext>
            </a:extLst>
          </p:cNvPr>
          <p:cNvSpPr/>
          <p:nvPr/>
        </p:nvSpPr>
        <p:spPr>
          <a:xfrm>
            <a:off x="6084168" y="3037939"/>
            <a:ext cx="3059832" cy="1296144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0" y="6192593"/>
            <a:ext cx="4860032" cy="657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Koniec 2019: 2,2 mln imigrantów (GUS 2020)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5724128" y="6190632"/>
            <a:ext cx="3419872" cy="657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Koniec 2020: 5-7% spadek (MCA)</a:t>
            </a:r>
          </a:p>
        </p:txBody>
      </p:sp>
      <p:sp>
        <p:nvSpPr>
          <p:cNvPr id="4" name="Strzałka w prawo 3"/>
          <p:cNvSpPr/>
          <p:nvPr/>
        </p:nvSpPr>
        <p:spPr>
          <a:xfrm>
            <a:off x="5004048" y="6381328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688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992690" cy="476672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pl-PL" sz="2400" b="1" dirty="0">
                <a:solidFill>
                  <a:srgbClr val="002060"/>
                </a:solidFill>
              </a:rPr>
              <a:t>Polska jako nowy kraj imigracji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020272" y="6558865"/>
            <a:ext cx="241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1200" i="1" dirty="0">
                <a:latin typeface="Calibri" pitchFamily="34" charset="0"/>
              </a:rPr>
              <a:t>Źródło: Górny i  Śleszyński 2019.</a:t>
            </a:r>
            <a:endParaRPr lang="en-US" sz="1200" i="1" dirty="0">
              <a:latin typeface="Calibri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884061"/>
            <a:ext cx="5721712" cy="263571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516412"/>
            <a:ext cx="5726256" cy="3082067"/>
          </a:xfrm>
          <a:prstGeom prst="rect">
            <a:avLst/>
          </a:prstGeom>
        </p:spPr>
      </p:pic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827584" y="384087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pl-PL" sz="1400" b="1" dirty="0"/>
              <a:t>Zmiana skali rejestracji w ramach procedury uproszczonej na poziomie gmin (liczba dokumentów na 100 osób w wieku produkcyjnym), </a:t>
            </a:r>
            <a:r>
              <a:rPr lang="en-US" sz="1400" b="1" dirty="0"/>
              <a:t>2012-2017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8808623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44FA-32BF-D248-B5BC-1731C518679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68144" y="6567586"/>
            <a:ext cx="22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Źródło: Wiatrów 2022</a:t>
            </a:r>
          </a:p>
        </p:txBody>
      </p:sp>
      <p:sp>
        <p:nvSpPr>
          <p:cNvPr id="6" name="Prostokąt 5"/>
          <p:cNvSpPr/>
          <p:nvPr/>
        </p:nvSpPr>
        <p:spPr>
          <a:xfrm>
            <a:off x="102610" y="-28417"/>
            <a:ext cx="8871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  <a:cs typeface="Arial" pitchFamily="34" charset="0"/>
              </a:rPr>
              <a:t>Polska jako nowy kraj imigracji</a:t>
            </a:r>
            <a:endParaRPr lang="pl-PL" sz="2300" b="1" dirty="0">
              <a:solidFill>
                <a:schemeClr val="accent2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3" y="620688"/>
            <a:ext cx="8364437" cy="342624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374985"/>
            <a:ext cx="4139952" cy="248837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195736" y="422742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Formy zatrudnienia cudzoziemców w PL, 2018-2021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-20154" y="4041684"/>
            <a:ext cx="4357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Sezonowy wzorzec zatrudnienia, 2018-2021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076056" y="4207294"/>
            <a:ext cx="3744416" cy="1077218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b="1" dirty="0"/>
              <a:t>Ukraina: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Deklaracje: 88%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Zezwolenia na pracę: 71%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Zezwolenia na pracę sezonową: 98%c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59463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395537" y="620688"/>
            <a:ext cx="7992888" cy="590465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2000" b="1" dirty="0"/>
              <a:t>Rosnąca rola pracowników cudzoziemskich w wielu sektorach </a:t>
            </a:r>
            <a:r>
              <a:rPr lang="en-US" sz="2000" dirty="0"/>
              <a:t>(</a:t>
            </a:r>
            <a:r>
              <a:rPr lang="pl-PL" sz="2000" dirty="0"/>
              <a:t>rolnictwo, budownictwo, usługi niewykwalifikowane </a:t>
            </a:r>
            <a:r>
              <a:rPr lang="pl-PL" sz="2000" dirty="0">
                <a:sym typeface="Wingdings" panose="05000000000000000000" pitchFamily="2" charset="2"/>
              </a:rPr>
              <a:t> przemysł, handel, logistyka) </a:t>
            </a:r>
            <a:r>
              <a:rPr lang="pl-PL" sz="2000" dirty="0"/>
              <a:t>(Górny i Kaczmarczyk 2020; Growiec et al. 2019)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2000" dirty="0"/>
              <a:t>Oznaki </a:t>
            </a:r>
            <a:r>
              <a:rPr lang="pl-PL" sz="2000" b="1" dirty="0"/>
              <a:t>uzależnienia od cudzoziemskiej siły roboczej </a:t>
            </a:r>
            <a:r>
              <a:rPr lang="pl-PL" sz="2000" dirty="0"/>
              <a:t>w niektórych z nich (Górny i Kaczmarczyk 2019)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2000" b="1" dirty="0"/>
              <a:t>Komplementarni czy substytucyjni</a:t>
            </a:r>
            <a:r>
              <a:rPr lang="en-US" sz="2000" b="1" dirty="0"/>
              <a:t>? </a:t>
            </a:r>
            <a:r>
              <a:rPr lang="en-US" sz="2000" dirty="0"/>
              <a:t>(</a:t>
            </a:r>
            <a:r>
              <a:rPr lang="pl-PL" sz="2000" dirty="0"/>
              <a:t>sektory</a:t>
            </a:r>
            <a:r>
              <a:rPr lang="en-US" sz="2000" dirty="0"/>
              <a:t> / </a:t>
            </a:r>
            <a:r>
              <a:rPr lang="pl-PL" sz="2000" dirty="0"/>
              <a:t>prace</a:t>
            </a:r>
            <a:r>
              <a:rPr lang="en-US" sz="2000" dirty="0"/>
              <a:t> / </a:t>
            </a:r>
            <a:r>
              <a:rPr lang="pl-PL" sz="2000" dirty="0"/>
              <a:t>pozycje zawodowe</a:t>
            </a:r>
            <a:r>
              <a:rPr lang="en-US" sz="2000" dirty="0"/>
              <a:t>)</a:t>
            </a:r>
            <a:r>
              <a:rPr lang="pl-PL" sz="2000" dirty="0"/>
              <a:t> (Górny et al. 2018)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2000" dirty="0"/>
              <a:t>Nieoczywisty wpływ na poziom płac </a:t>
            </a:r>
            <a:r>
              <a:rPr lang="pl-PL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pl-PL" sz="2000" b="1" dirty="0"/>
              <a:t>kompresja płac </a:t>
            </a:r>
            <a:r>
              <a:rPr lang="pl-PL" sz="2000" dirty="0"/>
              <a:t>(Strzelecki 2019)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2000" b="1" dirty="0"/>
              <a:t>Inne efekty</a:t>
            </a:r>
            <a:r>
              <a:rPr lang="en-US" sz="2000" dirty="0"/>
              <a:t>: </a:t>
            </a:r>
            <a:r>
              <a:rPr lang="pl-PL" sz="2000" dirty="0"/>
              <a:t>konsumpcja, rynek mieszkaniowy, aktywność ekonomiczna pracowników krajowych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2000" b="1" dirty="0"/>
              <a:t>Efekt zagregowany?</a:t>
            </a:r>
          </a:p>
          <a:p>
            <a:pPr>
              <a:spcBef>
                <a:spcPct val="70000"/>
              </a:spcBef>
              <a:buFont typeface="Wingdings" panose="05000000000000000000" pitchFamily="2" charset="2"/>
              <a:buChar char="§"/>
            </a:pPr>
            <a:endParaRPr lang="pl-PL" sz="1800" b="1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4E56135-7E87-4BFB-9D7A-2C1B36203E61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2874" y="57793"/>
            <a:ext cx="7875550" cy="34528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l-PL" sz="2400" b="1" dirty="0">
                <a:solidFill>
                  <a:srgbClr val="002060"/>
                </a:solidFill>
              </a:rPr>
              <a:t>Polska jako nowy kraj imigracji</a:t>
            </a:r>
            <a:endParaRPr lang="en-GB" sz="24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18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805355"/>
            <a:ext cx="8856984" cy="5718282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628650" y="0"/>
            <a:ext cx="7886700" cy="451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rgbClr val="002060"/>
                </a:solidFill>
                <a:latin typeface="+mn-lt"/>
              </a:rPr>
              <a:t>Polska jako nowy kraj imigracji</a:t>
            </a:r>
            <a:endParaRPr lang="en-A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6876256" y="890528"/>
            <a:ext cx="2267744" cy="3330559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35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84168" y="6586806"/>
            <a:ext cx="18002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1100" i="1" dirty="0">
                <a:latin typeface="Calibri" pitchFamily="34" charset="0"/>
              </a:rPr>
              <a:t>Źródło: Growiec et al.  2019.</a:t>
            </a:r>
            <a:endParaRPr lang="en-US" sz="1100" i="1" dirty="0">
              <a:latin typeface="Calibri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29665" y="516360"/>
            <a:ext cx="639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Dekompozycja nakładów pracy w PL, r/r, 1996-2018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4211960" y="4494002"/>
            <a:ext cx="3744416" cy="59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/>
              <a:t>Wkład do wzrostu PKB (2014-2018): 11.3%</a:t>
            </a:r>
          </a:p>
        </p:txBody>
      </p:sp>
    </p:spTree>
    <p:extLst>
      <p:ext uri="{BB962C8B-B14F-4D97-AF65-F5344CB8AC3E}">
        <p14:creationId xmlns:p14="http://schemas.microsoft.com/office/powerpoint/2010/main" val="310616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Agata_tes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0000"/>
    </a:accent1>
    <a:accent2>
      <a:srgbClr val="FFC000"/>
    </a:accent2>
    <a:accent3>
      <a:srgbClr val="A5A5A5"/>
    </a:accent3>
    <a:accent4>
      <a:srgbClr val="000000"/>
    </a:accent4>
    <a:accent5>
      <a:srgbClr val="7F6000"/>
    </a:accent5>
    <a:accent6>
      <a:srgbClr val="C490AA"/>
    </a:accent6>
    <a:hlink>
      <a:srgbClr val="0563C1"/>
    </a:hlink>
    <a:folHlink>
      <a:srgbClr val="954F72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Agata_tes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0000"/>
    </a:accent1>
    <a:accent2>
      <a:srgbClr val="FFC000"/>
    </a:accent2>
    <a:accent3>
      <a:srgbClr val="A5A5A5"/>
    </a:accent3>
    <a:accent4>
      <a:srgbClr val="000000"/>
    </a:accent4>
    <a:accent5>
      <a:srgbClr val="7F6000"/>
    </a:accent5>
    <a:accent6>
      <a:srgbClr val="C490AA"/>
    </a:accent6>
    <a:hlink>
      <a:srgbClr val="0563C1"/>
    </a:hlink>
    <a:folHlink>
      <a:srgbClr val="954F72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10186</TotalTime>
  <Words>2323</Words>
  <Application>Microsoft Office PowerPoint</Application>
  <PresentationFormat>Pokaz na ekranie (4:3)</PresentationFormat>
  <Paragraphs>281</Paragraphs>
  <Slides>39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4" baseType="lpstr">
      <vt:lpstr>Arial</vt:lpstr>
      <vt:lpstr>Calibri</vt:lpstr>
      <vt:lpstr>Myriad Pro</vt:lpstr>
      <vt:lpstr>Wingdings</vt:lpstr>
      <vt:lpstr>Motyw pakietu Office</vt:lpstr>
      <vt:lpstr>Migracje jako odpowiedź na potrzeby polskiej gospodarki w warunkach globalnej konkurencji o zasoby pracy   Paweł Kaczmarczyk Uniwersytet Warszawski</vt:lpstr>
      <vt:lpstr>Struktura prezentacji</vt:lpstr>
      <vt:lpstr>Polska jako nowy kraj imigracji</vt:lpstr>
      <vt:lpstr>Polska jako nowy kraj imigracji</vt:lpstr>
      <vt:lpstr>Prezentacja programu PowerPoint</vt:lpstr>
      <vt:lpstr>Polska jako nowy kraj imigracji</vt:lpstr>
      <vt:lpstr>Prezentacja programu PowerPoint</vt:lpstr>
      <vt:lpstr>Prezentacja programu PowerPoint</vt:lpstr>
      <vt:lpstr>Prezentacja programu PowerPoint</vt:lpstr>
      <vt:lpstr>Globalna konkurencja o zasoby – przypadek specjalistów</vt:lpstr>
      <vt:lpstr>Globalna konkurencja o zasoby</vt:lpstr>
      <vt:lpstr>Globalna konkurencja o zasoby</vt:lpstr>
      <vt:lpstr>Globalna konkurencja o zasoby</vt:lpstr>
      <vt:lpstr>Globalna konkurencja o zasoby // talenty</vt:lpstr>
      <vt:lpstr>Globalna konkurencja o zasoby // talenty</vt:lpstr>
      <vt:lpstr>Globalna konkurencja o zasoby // talenty</vt:lpstr>
      <vt:lpstr>Globalna konkurencja o zasoby // talenty</vt:lpstr>
      <vt:lpstr>Globalna konkurencja o zasoby // talenty</vt:lpstr>
      <vt:lpstr>Globalna konkurencja o zasoby // talenty</vt:lpstr>
      <vt:lpstr>Globalna konkurencja o zasoby // talenty</vt:lpstr>
      <vt:lpstr>Globalna konkurencja o zasoby // talenty</vt:lpstr>
      <vt:lpstr>Imigranci na polskim rynku pracy w dobie globalnych szoków: tło teoretyczno-koncepcyjne</vt:lpstr>
      <vt:lpstr>Prezentacja programu PowerPoint</vt:lpstr>
      <vt:lpstr>Prezentacja programu PowerPoint</vt:lpstr>
      <vt:lpstr>Prezentacja programu PowerPoint</vt:lpstr>
      <vt:lpstr>Wojna i uchodźstwo z Ukrainy: ramy instytucjonalne</vt:lpstr>
      <vt:lpstr>Migranci – uciekinierzy – uchodźcy: podstawowe cechy strukturalne</vt:lpstr>
      <vt:lpstr>Migranci – uciekinierzy – uchodźcy: podstawowe cechy strukturalne</vt:lpstr>
      <vt:lpstr>Migranci – uciekinierzy – uchodźcy: podstawowe cechy strukturalne</vt:lpstr>
      <vt:lpstr>Migranci – uciekinierzy – uchodźcy: podstawowe cechy strukturalne</vt:lpstr>
      <vt:lpstr>Integracja na poziomie rynku pracy: wzorce (2022)</vt:lpstr>
      <vt:lpstr>Integracja na poziomie rynku pracy: wzorce (2022)</vt:lpstr>
      <vt:lpstr>Integracja na poziomie rynku pracy: wzorce I kwartał 2023</vt:lpstr>
      <vt:lpstr>Efekty krańcowe dla pracy w Polsce i w Ukrainie</vt:lpstr>
      <vt:lpstr>Integracja na poziomie rynku pracy: wyzwania</vt:lpstr>
      <vt:lpstr>Integracja na poziomie rynku pracy: wyzwania</vt:lpstr>
      <vt:lpstr>Wnioski / obszary problemowe</vt:lpstr>
      <vt:lpstr>Wnioski / obszary problemowe</vt:lpstr>
      <vt:lpstr>Wnioski / obszary problemowe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Karolina Kowalska</dc:creator>
  <cp:lastModifiedBy>user</cp:lastModifiedBy>
  <cp:revision>534</cp:revision>
  <cp:lastPrinted>2022-11-17T00:05:57Z</cp:lastPrinted>
  <dcterms:created xsi:type="dcterms:W3CDTF">2010-09-10T12:51:00Z</dcterms:created>
  <dcterms:modified xsi:type="dcterms:W3CDTF">2023-11-15T08:30:38Z</dcterms:modified>
</cp:coreProperties>
</file>